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76" r:id="rId2"/>
    <p:sldId id="256" r:id="rId3"/>
    <p:sldId id="257" r:id="rId4"/>
    <p:sldId id="258" r:id="rId5"/>
    <p:sldId id="259" r:id="rId6"/>
    <p:sldId id="263" r:id="rId7"/>
    <p:sldId id="262" r:id="rId8"/>
    <p:sldId id="266" r:id="rId9"/>
    <p:sldId id="265" r:id="rId10"/>
    <p:sldId id="264" r:id="rId11"/>
    <p:sldId id="267" r:id="rId12"/>
    <p:sldId id="260" r:id="rId13"/>
    <p:sldId id="277" r:id="rId14"/>
    <p:sldId id="268" r:id="rId15"/>
    <p:sldId id="271" r:id="rId16"/>
    <p:sldId id="269" r:id="rId17"/>
    <p:sldId id="270" r:id="rId18"/>
    <p:sldId id="272" r:id="rId19"/>
    <p:sldId id="273" r:id="rId20"/>
    <p:sldId id="274" r:id="rId21"/>
    <p:sldId id="275" r:id="rId22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A0467F6-7D31-4F64-BC7B-506E5290E3EA}">
          <p14:sldIdLst>
            <p14:sldId id="276"/>
            <p14:sldId id="256"/>
            <p14:sldId id="257"/>
            <p14:sldId id="258"/>
            <p14:sldId id="259"/>
            <p14:sldId id="263"/>
            <p14:sldId id="262"/>
            <p14:sldId id="266"/>
            <p14:sldId id="265"/>
            <p14:sldId id="264"/>
            <p14:sldId id="267"/>
            <p14:sldId id="260"/>
            <p14:sldId id="277"/>
            <p14:sldId id="268"/>
            <p14:sldId id="271"/>
            <p14:sldId id="269"/>
            <p14:sldId id="270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778" autoAdjust="0"/>
    <p:restoredTop sz="92998" autoAdjust="0"/>
  </p:normalViewPr>
  <p:slideViewPr>
    <p:cSldViewPr>
      <p:cViewPr>
        <p:scale>
          <a:sx n="75" d="100"/>
          <a:sy n="75" d="100"/>
        </p:scale>
        <p:origin x="-1458" y="36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964351" y="4199820"/>
            <a:ext cx="4116276" cy="10040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964370" y="4295732"/>
            <a:ext cx="4116256" cy="21167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964370" y="4536209"/>
            <a:ext cx="4116256" cy="1008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964370" y="4590483"/>
            <a:ext cx="2167334" cy="20159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964370" y="4629250"/>
            <a:ext cx="2167334" cy="1008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964370" y="4367812"/>
            <a:ext cx="3377009" cy="3023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8132087" y="4476482"/>
            <a:ext cx="1764109" cy="4031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4023077"/>
            <a:ext cx="10080625" cy="26915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4051589"/>
            <a:ext cx="10080626" cy="15507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071046" y="4015832"/>
            <a:ext cx="3009580" cy="2738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0080625" cy="4080439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04031" y="2647636"/>
            <a:ext cx="9324578" cy="1620430"/>
          </a:xfrm>
        </p:spPr>
        <p:txBody>
          <a:bodyPr anchor="b"/>
          <a:lstStyle>
            <a:lvl1pPr>
              <a:defRPr sz="49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4031" y="4298959"/>
            <a:ext cx="5460339" cy="1931917"/>
          </a:xfrm>
        </p:spPr>
        <p:txBody>
          <a:bodyPr/>
          <a:lstStyle>
            <a:lvl1pPr marL="70556" indent="0" algn="l">
              <a:buNone/>
              <a:defRPr sz="2600"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392458" y="4636601"/>
            <a:ext cx="1058466" cy="503978"/>
          </a:xfrm>
        </p:spPr>
        <p:txBody>
          <a:bodyPr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964370" y="4635551"/>
            <a:ext cx="1428089" cy="503978"/>
          </a:xfrm>
        </p:spPr>
        <p:txBody>
          <a:bodyPr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172319" y="1252"/>
            <a:ext cx="824301" cy="403183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pPr algn="r"/>
            <a:fld id="{6B800211-8976-4F53-A8BD-151A39F8CA0B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B800211-8976-4F53-A8BD-151A39F8CA0B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76464" y="1259946"/>
            <a:ext cx="2100130" cy="604774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1259946"/>
            <a:ext cx="6888427" cy="604774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B800211-8976-4F53-A8BD-151A39F8CA0B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B800211-8976-4F53-A8BD-151A39F8CA0B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2183907"/>
            <a:ext cx="8568531" cy="1501435"/>
          </a:xfrm>
        </p:spPr>
        <p:txBody>
          <a:bodyPr anchor="b">
            <a:noAutofit/>
          </a:bodyPr>
          <a:lstStyle>
            <a:lvl1pPr algn="l">
              <a:buNone/>
              <a:defRPr sz="47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711591"/>
            <a:ext cx="8568531" cy="1664178"/>
          </a:xfrm>
        </p:spPr>
        <p:txBody>
          <a:bodyPr anchor="t"/>
          <a:lstStyle>
            <a:lvl1pPr marL="50397" indent="0">
              <a:buNone/>
              <a:defRPr sz="2300" b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B800211-8976-4F53-A8BD-151A39F8CA0B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1" y="2479574"/>
            <a:ext cx="4452276" cy="4989036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4318" y="2479574"/>
            <a:ext cx="4452276" cy="4989036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B800211-8976-4F53-A8BD-151A39F8CA0B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026" y="1259946"/>
            <a:ext cx="9240573" cy="1179309"/>
          </a:xfrm>
        </p:spPr>
        <p:txBody>
          <a:bodyPr anchor="ctr"/>
          <a:lstStyle>
            <a:lvl1pPr>
              <a:defRPr sz="44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0026" y="2474664"/>
            <a:ext cx="4455636" cy="503978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50397" indent="0">
              <a:buNone/>
              <a:defRPr sz="21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04823" y="2474664"/>
            <a:ext cx="4455776" cy="503978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50397" indent="0">
              <a:buNone/>
              <a:defRPr sz="21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20026" y="2985641"/>
            <a:ext cx="4455636" cy="428381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01603" y="2985641"/>
            <a:ext cx="4455776" cy="428381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/>
            <a:fld id="{6B800211-8976-4F53-A8BD-151A39F8CA0B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1259946"/>
            <a:ext cx="9072563" cy="1179309"/>
          </a:xfrm>
        </p:spPr>
        <p:txBody>
          <a:bodyPr anchor="ctr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258050" y="675331"/>
            <a:ext cx="1055317" cy="503978"/>
          </a:xfrm>
        </p:spPr>
        <p:txBody>
          <a:bodyPr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359" y="675331"/>
            <a:ext cx="1461691" cy="503978"/>
          </a:xfrm>
        </p:spPr>
        <p:txBody>
          <a:bodyPr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12079" y="2504"/>
            <a:ext cx="840052" cy="403183"/>
          </a:xfrm>
        </p:spPr>
        <p:txBody>
          <a:bodyPr/>
          <a:lstStyle/>
          <a:p>
            <a:pPr algn="r"/>
            <a:fld id="{6B800211-8976-4F53-A8BD-151A39F8CA0B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B800211-8976-4F53-A8BD-151A39F8CA0B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1858" y="1214718"/>
            <a:ext cx="3729831" cy="967638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01858" y="2216454"/>
            <a:ext cx="3729831" cy="5090181"/>
          </a:xfrm>
        </p:spPr>
        <p:txBody>
          <a:bodyPr/>
          <a:lstStyle>
            <a:lvl1pPr marL="10079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68010" y="855712"/>
            <a:ext cx="5624989" cy="645092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B800211-8976-4F53-A8BD-151A39F8CA0B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7701" y="1222644"/>
            <a:ext cx="646910" cy="5160638"/>
          </a:xfrm>
        </p:spPr>
        <p:txBody>
          <a:bodyPr vert="vert270" lIns="50397" tIns="0" rIns="50397" anchor="t"/>
          <a:lstStyle>
            <a:lvl1pPr algn="ctr">
              <a:buNone/>
              <a:defRPr sz="2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5019" y="1259946"/>
            <a:ext cx="5040313" cy="5039783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12086" y="3609319"/>
            <a:ext cx="2856177" cy="2773963"/>
          </a:xfrm>
        </p:spPr>
        <p:txBody>
          <a:bodyPr lIns="0" tIns="0" rIns="50397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B800211-8976-4F53-A8BD-151A39F8CA0B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404350"/>
            <a:ext cx="10080625" cy="93043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10080625" cy="342448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39818"/>
            <a:ext cx="10080626" cy="10079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964351" y="397105"/>
            <a:ext cx="4116276" cy="10040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964370" y="485143"/>
            <a:ext cx="4116256" cy="19845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961216" y="548406"/>
            <a:ext cx="3377009" cy="3023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8128933" y="649201"/>
            <a:ext cx="1764109" cy="4031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0015544" y="-2206"/>
            <a:ext cx="63529" cy="685411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970912" y="-2206"/>
            <a:ext cx="30242" cy="685411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949907" y="-2206"/>
            <a:ext cx="10081" cy="685411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9894781" y="-2206"/>
            <a:ext cx="30242" cy="685411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9828915" y="419"/>
            <a:ext cx="60484" cy="64509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9782390" y="419"/>
            <a:ext cx="10081" cy="64509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04031" y="1259946"/>
            <a:ext cx="9072563" cy="1175949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04031" y="2479573"/>
            <a:ext cx="9072563" cy="4767635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261199" y="675331"/>
            <a:ext cx="1055317" cy="503978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900">
                <a:solidFill>
                  <a:schemeClr val="accent2"/>
                </a:solidFill>
              </a:defRPr>
            </a:lvl1pPr>
          </a:lstStyle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796359" y="675331"/>
            <a:ext cx="1461691" cy="503978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9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012079" y="2504"/>
            <a:ext cx="840052" cy="4031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2000">
                <a:solidFill>
                  <a:srgbClr val="FFFFFF"/>
                </a:solidFill>
              </a:defRPr>
            </a:lvl1pPr>
          </a:lstStyle>
          <a:p>
            <a:pPr algn="r"/>
            <a:fld id="{6B800211-8976-4F53-A8BD-151A39F8CA0B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3177" indent="-282224" algn="l" rtl="0" eaLnBrk="1" latinLnBrk="0" hangingPunct="1">
        <a:spcBef>
          <a:spcPts val="331"/>
        </a:spcBef>
        <a:buClr>
          <a:schemeClr val="accent3"/>
        </a:buClr>
        <a:buFont typeface="Georgia"/>
        <a:buChar char="•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19" indent="-272145" algn="l" rtl="0" eaLnBrk="1" latinLnBrk="0" hangingPunct="1">
        <a:spcBef>
          <a:spcPts val="331"/>
        </a:spcBef>
        <a:buClr>
          <a:schemeClr val="accent2"/>
        </a:buClr>
        <a:buFont typeface="Georgia"/>
        <a:buChar char="▫"/>
        <a:defRPr kumimoji="0" sz="29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018023" indent="-241906" algn="l" rtl="0" eaLnBrk="1" latinLnBrk="0" hangingPunct="1">
        <a:spcBef>
          <a:spcPts val="331"/>
        </a:spcBef>
        <a:buClr>
          <a:schemeClr val="accent1"/>
        </a:buClr>
        <a:buFont typeface="Wingdings 2"/>
        <a:buChar char=""/>
        <a:defRPr kumimoji="0" sz="2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00247" indent="-221747" algn="l" rtl="0" eaLnBrk="1" latinLnBrk="0" hangingPunct="1">
        <a:spcBef>
          <a:spcPts val="331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32074" indent="-201589" algn="l" rtl="0" eaLnBrk="1" latinLnBrk="0" hangingPunct="1">
        <a:spcBef>
          <a:spcPts val="331"/>
        </a:spcBef>
        <a:buClr>
          <a:schemeClr val="accent3"/>
        </a:buClr>
        <a:buFont typeface="Georgia"/>
        <a:buChar char="▫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73980" indent="-201589" algn="l" rtl="0" eaLnBrk="1" latinLnBrk="0" hangingPunct="1">
        <a:spcBef>
          <a:spcPts val="331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015886" indent="-201589" algn="l" rtl="0" eaLnBrk="1" latinLnBrk="0" hangingPunct="1">
        <a:spcBef>
          <a:spcPts val="331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237634" indent="-201589" algn="l" rtl="0" eaLnBrk="1" latinLnBrk="0" hangingPunct="1">
        <a:spcBef>
          <a:spcPts val="331"/>
        </a:spcBef>
        <a:buClr>
          <a:schemeClr val="accent3"/>
        </a:buClr>
        <a:buFont typeface="Georgia"/>
        <a:buChar char="◦"/>
        <a:defRPr kumimoji="0" sz="17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469461" indent="-201589" algn="l" rtl="0" eaLnBrk="1" latinLnBrk="0" hangingPunct="1">
        <a:spcBef>
          <a:spcPts val="331"/>
        </a:spcBef>
        <a:buClr>
          <a:schemeClr val="accent3"/>
        </a:buClr>
        <a:buFont typeface="Georgia"/>
        <a:buChar char="◦"/>
        <a:defRPr kumimoji="0" sz="15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48" y="899517"/>
            <a:ext cx="9071640" cy="144016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Московский авиационный институт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(национальный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исследовательский университет)</a:t>
            </a:r>
            <a:b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Институт №8 «Информационные технологии и прикладная математика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Кафедра «Теория вероятностей и компьютерное моделирование»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63848" y="2267669"/>
            <a:ext cx="9071640" cy="5040560"/>
          </a:xfrm>
        </p:spPr>
        <p:txBody>
          <a:bodyPr>
            <a:norm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Применение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копул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задаче формирования портфеля ценных бумаг с вероятностным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критерием</a:t>
            </a:r>
          </a:p>
          <a:p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             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тудент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Чекушкин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Д.И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           Группа 80-404Б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              Руководитель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Соболь В.Р.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					           к.ф.-м.н., доц. каф. 804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Москва, 2020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одзаголовок 2"/>
              <p:cNvSpPr>
                <a:spLocks noGrp="1"/>
              </p:cNvSpPr>
              <p:nvPr>
                <p:ph type="subTitle"/>
              </p:nvPr>
            </p:nvSpPr>
            <p:spPr>
              <a:xfrm>
                <a:off x="504000" y="683493"/>
                <a:ext cx="9360848" cy="6696744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ru-RU" sz="2600" b="1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Конструкция из парных </a:t>
                </a:r>
                <a:r>
                  <a:rPr lang="ru-RU" sz="2600" b="1" spc="-1" dirty="0" err="1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копул</a:t>
                </a:r>
                <a:endParaRPr lang="en-US" sz="2600" b="1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19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Известно, что плотность распределения можно представить в виде</a:t>
                </a:r>
                <a:r>
                  <a:rPr lang="en-US" sz="19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ru-RU" sz="190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900" b="0" i="0">
                        <a:solidFill>
                          <a:schemeClr val="tx1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,...,</m:t>
                        </m:r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ru-RU" sz="19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 sz="1900" b="0" i="0">
                        <a:solidFill>
                          <a:schemeClr val="tx1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</m:sSub>
                        <m: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│</m:t>
                        </m:r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,...,</m:t>
                        </m:r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  <m: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ru-RU" sz="1900" b="0" i="0">
                        <a:solidFill>
                          <a:schemeClr val="tx1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,...,</m:t>
                        </m:r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  <m: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9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  <m: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f</m:t>
                        </m:r>
                      </m:e>
                    </m:nary>
                    <m:d>
                      <m:d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</m:t>
                            </m:r>
                          </m:sub>
                        </m:sSub>
                        <m: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│</m:t>
                        </m:r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,...,</m:t>
                        </m:r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</m:t>
                            </m:r>
                            <m: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9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(</a:t>
                </a:r>
                <a:r>
                  <a:rPr lang="ru-RU" sz="1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ru-RU" sz="19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algn="ctr"/>
                <a:endParaRPr lang="ru-RU" sz="1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900" b="0" i="0">
                          <a:solidFill>
                            <a:schemeClr val="tx1"/>
                          </a:solidFill>
                          <a:latin typeface="Cambria Math"/>
                        </a:rPr>
                        <m:t>и по теореме Скляра </m:t>
                      </m:r>
                      <m:r>
                        <a:rPr lang="en-US" sz="19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ru-RU" sz="1900" b="0" i="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:r>
                  <a:rPr lang="ru-RU" sz="1900" b="0" dirty="0" smtClean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900" b="0" i="0">
                        <a:solidFill>
                          <a:schemeClr val="tx1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,...,</m:t>
                        </m:r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ru-RU" sz="19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1,...,</m:t>
                        </m:r>
                        <m:r>
                          <m:rPr>
                            <m:sty m:val="p"/>
                          </m:rP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9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19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ru-RU" sz="19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,...,</m:t>
                        </m:r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</m:sSub>
                        <m:d>
                          <m:d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9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19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ru-RU" sz="19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sz="1900" b="0" i="0">
                        <a:solidFill>
                          <a:schemeClr val="tx1"/>
                        </a:solidFill>
                        <a:latin typeface="Cambria Math"/>
                      </a:rPr>
                      <m:t>...</m:t>
                    </m:r>
                    <m:sSub>
                      <m:sSub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9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	</a:t>
                </a:r>
                <a:r>
                  <a:rPr lang="ru-RU" sz="19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ru-RU" sz="19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2)</a:t>
                </a:r>
                <a:endParaRPr lang="en-US" sz="190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90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19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Для </a:t>
                </a:r>
                <a:r>
                  <a:rPr lang="ru-RU" sz="1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двумерного случая:</a:t>
                </a:r>
              </a:p>
              <a:p>
                <a:r>
                  <a:rPr lang="ru-RU" sz="1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Приравнивая правые части (1), (2) и выражая условную плотность </a:t>
                </a:r>
                <a:r>
                  <a:rPr lang="ru-RU" sz="19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имеем</a:t>
                </a:r>
                <a:r>
                  <a:rPr lang="en-US" sz="19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ru-RU" sz="1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ru-RU" sz="1900" b="0" dirty="0" smtClean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900" b="0" i="0">
                        <a:solidFill>
                          <a:schemeClr val="tx1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│</m:t>
                        </m:r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sz="19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9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19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ru-RU" sz="19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9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19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ru-RU" sz="19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ru-RU" sz="19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ru-RU" sz="19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900" dirty="0" smtClean="0">
                    <a:solidFill>
                      <a:schemeClr val="tx1"/>
                    </a:solidFill>
                  </a:rPr>
                  <a:t>		</a:t>
                </a:r>
                <a:r>
                  <a:rPr lang="ru-RU" sz="19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(3)</a:t>
                </a:r>
              </a:p>
              <a:p>
                <a:endParaRPr lang="ru-RU" sz="19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1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Соотношение (3) может быть обобщено на многомерный случай: </a:t>
                </a:r>
              </a:p>
              <a:p>
                <a:pPr algn="ctr"/>
                <a:r>
                  <a:rPr lang="ru-RU" sz="1900" dirty="0" smtClean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900">
                        <a:solidFill>
                          <a:schemeClr val="tx1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│</m:t>
                        </m:r>
                        <m:r>
                          <m:rPr>
                            <m:sty m:val="p"/>
                          </m:rP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v</m:t>
                        </m:r>
                      </m:e>
                    </m:d>
                    <m:r>
                      <a:rPr lang="ru-RU" sz="19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19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j</m:t>
                            </m:r>
                          </m:sub>
                        </m:sSub>
                        <m: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│</m:t>
                        </m:r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ru-RU" sz="19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ru-RU" sz="19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j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19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  <m:r>
                              <a:rPr lang="ru-RU" sz="19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│</m:t>
                            </m:r>
                            <m:sSub>
                              <m:sSubPr>
                                <m:ctrlPr>
                                  <a:rPr lang="ru-RU" sz="19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19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ru-RU" sz="19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19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  <m: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9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19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ru-RU" sz="19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j</m:t>
                                </m:r>
                              </m:sub>
                            </m:sSub>
                            <m:r>
                              <a:rPr lang="ru-RU" sz="19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│</m:t>
                            </m:r>
                            <m:sSub>
                              <m:sSubPr>
                                <m:ctrlPr>
                                  <a:rPr lang="ru-RU" sz="19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19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ru-RU" sz="19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19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ru-RU" sz="1900">
                        <a:solidFill>
                          <a:schemeClr val="tx1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│</m:t>
                        </m:r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ru-RU" sz="19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ru-RU" sz="19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j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9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19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ru-RU" sz="19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ru-RU" sz="19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(4)</a:t>
                </a:r>
              </a:p>
              <a:p>
                <a:r>
                  <a:rPr lang="ru-RU" sz="19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900">
                        <a:solidFill>
                          <a:schemeClr val="tx1"/>
                        </a:solidFill>
                        <a:latin typeface="Cambria Math"/>
                      </a:rPr>
                      <m:t>v</m:t>
                    </m:r>
                  </m:oMath>
                </a14:m>
                <a:r>
                  <a:rPr lang="ru-RU" sz="19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— вектор значений компонент, на которые наложены </a:t>
                </a:r>
                <a:r>
                  <a:rPr lang="ru-RU" sz="19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условия,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j</m:t>
                        </m:r>
                      </m:sub>
                    </m:sSub>
                  </m:oMath>
                </a14:m>
                <a:r>
                  <a:rPr lang="ru-RU" sz="19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это вектор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900">
                        <a:solidFill>
                          <a:schemeClr val="tx1"/>
                        </a:solidFill>
                        <a:latin typeface="Cambria Math"/>
                      </a:rPr>
                      <m:t>v</m:t>
                    </m:r>
                  </m:oMath>
                </a14:m>
                <a:r>
                  <a:rPr lang="ru-RU" sz="19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из которого исключена </a:t>
                </a:r>
                <a:r>
                  <a:rPr lang="en-US" sz="19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j-</a:t>
                </a:r>
                <a:r>
                  <a:rPr lang="ru-RU" sz="1900" spc="-1" dirty="0" err="1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ая</a:t>
                </a:r>
                <a:r>
                  <a:rPr lang="ru-RU" sz="19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компонента.</a:t>
                </a:r>
                <a:endParaRPr lang="ru-RU" sz="190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190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19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При </a:t>
                </a:r>
                <a:r>
                  <a:rPr lang="ru-RU" sz="1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помощи </a:t>
                </a:r>
                <a:r>
                  <a:rPr lang="ru-RU" sz="19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формулы (</a:t>
                </a:r>
                <a:r>
                  <a:rPr lang="ru-RU" sz="1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4)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ru-RU" sz="1900" spc="-1" dirty="0" err="1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Фантаццини</a:t>
                </a:r>
                <a:r>
                  <a:rPr lang="en-US" sz="1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r>
                  <a:rPr lang="ru-RU" sz="1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получим, </a:t>
                </a:r>
                <a:r>
                  <a:rPr lang="ru-RU" sz="19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что исходную плотность (1</a:t>
                </a:r>
                <a:r>
                  <a:rPr lang="ru-RU" sz="1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можно записать в </a:t>
                </a:r>
                <a:r>
                  <a:rPr lang="ru-RU" sz="19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виде произведения парных </a:t>
                </a:r>
                <a:r>
                  <a:rPr lang="ru-RU" sz="19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копул</a:t>
                </a:r>
                <a:r>
                  <a:rPr lang="ru-RU" sz="19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и частных плотностей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ru-RU" sz="19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ru-RU" sz="1900" dirty="0" smtClean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r</m:t>
                        </m:r>
                        <m: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f</m:t>
                        </m:r>
                      </m:e>
                    </m:nary>
                    <m:d>
                      <m:dPr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9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19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r</m:t>
                            </m:r>
                          </m:sub>
                        </m:sSub>
                      </m:e>
                    </m:d>
                    <m:nary>
                      <m:naryPr>
                        <m:chr m:val="∏"/>
                        <m:ctrlPr>
                          <a:rPr lang="ru-RU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j</m:t>
                        </m:r>
                        <m: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  <m:r>
                          <a:rPr lang="ru-RU" sz="190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∏"/>
                            <m:ctrlPr>
                              <a:rPr lang="ru-RU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ru-RU" sz="19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</m:t>
                            </m:r>
                            <m:r>
                              <a:rPr lang="ru-RU" sz="19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ru-RU" sz="19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  <m:r>
                              <a:rPr lang="ru-RU" sz="19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ru-RU" sz="19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j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sz="19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19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ru-RU" sz="19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j</m:t>
                                </m:r>
                                <m:r>
                                  <a:rPr lang="ru-RU" sz="19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19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j</m:t>
                                </m:r>
                                <m:r>
                                  <a:rPr lang="ru-RU" sz="19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+1│1,...,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19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j</m:t>
                                </m:r>
                                <m:r>
                                  <a:rPr lang="ru-RU" sz="19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r>
                  <a:rPr lang="ru-RU" sz="19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			(5)</a:t>
                </a:r>
              </a:p>
              <a:p>
                <a:endParaRPr lang="ru-RU" sz="1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0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ru-RU" sz="1000" spc="-1" dirty="0" err="1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Фантаццини</a:t>
                </a:r>
                <a:r>
                  <a:rPr lang="en-US" sz="10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r>
                  <a:rPr lang="ru-RU" sz="10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- </a:t>
                </a:r>
                <a:r>
                  <a:rPr lang="ru-RU" sz="1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Фантаццини</a:t>
                </a:r>
                <a:r>
                  <a:rPr lang="ru-RU" sz="1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1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Д. Моделирование многомерных </a:t>
                </a:r>
                <a:r>
                  <a:rPr lang="ru-RU" sz="1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распределений с </a:t>
                </a:r>
                <a:r>
                  <a:rPr lang="ru-RU" sz="1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использованием </a:t>
                </a:r>
                <a:r>
                  <a:rPr lang="ru-RU" sz="1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копула</a:t>
                </a:r>
                <a:r>
                  <a:rPr lang="ru-RU" sz="1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-функций. Часть </a:t>
                </a:r>
                <a:r>
                  <a:rPr lang="ru-RU" sz="1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 </a:t>
                </a:r>
                <a:r>
                  <a:rPr lang="ru-RU" sz="1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// Прикладная эконометрика. - 2011. - №3(23). - С. 98-132.</a:t>
                </a:r>
              </a:p>
              <a:p>
                <a:endParaRPr lang="ru-RU" sz="120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/>
              </p:nvPr>
            </p:nvSpPr>
            <p:spPr>
              <a:xfrm>
                <a:off x="504000" y="683493"/>
                <a:ext cx="9360848" cy="6696744"/>
              </a:xfrm>
              <a:blipFill rotWithShape="1">
                <a:blip r:embed="rId2"/>
                <a:stretch>
                  <a:fillRect l="-1629" t="-2548" r="-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4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одзаголовок 2"/>
              <p:cNvSpPr>
                <a:spLocks noGrp="1"/>
              </p:cNvSpPr>
              <p:nvPr>
                <p:ph type="subTitle"/>
              </p:nvPr>
            </p:nvSpPr>
            <p:spPr>
              <a:xfrm>
                <a:off x="504000" y="683493"/>
                <a:ext cx="9288840" cy="6552728"/>
              </a:xfrm>
            </p:spPr>
            <p:txBody>
              <a:bodyPr>
                <a:normAutofit fontScale="62500" lnSpcReduction="20000"/>
              </a:bodyPr>
              <a:lstStyle/>
              <a:p>
                <a:pPr algn="ctr"/>
                <a:endParaRPr lang="en-US" sz="40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ru-RU" sz="3700" b="1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Ветвление</a:t>
                </a:r>
              </a:p>
              <a:p>
                <a:pPr algn="ctr"/>
                <a:endParaRPr lang="en-US" sz="31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32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Полученное представление (5) называют ветвлением, а если точнее, то        </a:t>
                </a:r>
                <a:r>
                  <a:rPr lang="en-US" sz="32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C-</a:t>
                </a:r>
                <a:r>
                  <a:rPr lang="ru-RU" sz="32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ветвлением. Оно не является </a:t>
                </a:r>
                <a:r>
                  <a:rPr lang="ru-RU" sz="32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единственным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ru-RU" sz="3200" spc="-1" dirty="0" err="1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Фантаццини</a:t>
                </a:r>
                <a:r>
                  <a:rPr lang="en-US" sz="3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r>
                  <a:rPr lang="ru-RU" sz="32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ru-RU" sz="32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Чаще всего используют именно </a:t>
                </a:r>
                <a:r>
                  <a:rPr lang="en-US" sz="32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C-</a:t>
                </a:r>
                <a:r>
                  <a:rPr lang="ru-RU" sz="32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ветвление и </a:t>
                </a:r>
                <a:r>
                  <a:rPr lang="en-US" sz="32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D-</a:t>
                </a:r>
                <a:r>
                  <a:rPr lang="ru-RU" sz="32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ветвление.</a:t>
                </a:r>
              </a:p>
              <a:p>
                <a:pPr algn="ctr"/>
                <a:endParaRPr lang="ru-RU" sz="400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C-ветвление: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900" i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ru-RU" sz="29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9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9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a:rPr lang="ru-RU" sz="29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9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,...,</m:t>
                          </m:r>
                          <m:sSub>
                            <m:sSubPr>
                              <m:ctrlPr>
                                <a:rPr lang="ru-RU" sz="29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9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9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ru-RU" sz="290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ru-RU" sz="29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ru-RU" sz="29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k</m:t>
                          </m:r>
                          <m:r>
                            <a:rPr lang="ru-RU" sz="29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ru-RU" sz="29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ru-RU" sz="29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f</m:t>
                          </m:r>
                          <m:d>
                            <m:dPr>
                              <m:ctrlPr>
                                <a:rPr lang="ru-RU" sz="29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9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9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29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  <m:nary>
                            <m:naryPr>
                              <m:chr m:val="∏"/>
                              <m:ctrlPr>
                                <a:rPr lang="ru-RU" sz="29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ru-RU" sz="29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j</m:t>
                              </m:r>
                              <m:r>
                                <a:rPr lang="ru-RU" sz="29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ru-RU" sz="29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  <m:r>
                                <a:rPr lang="ru-RU" sz="29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ru-RU" sz="29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29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i</m:t>
                                  </m:r>
                                  <m:r>
                                    <a:rPr lang="ru-RU" sz="29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ru-RU" sz="29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a:rPr lang="ru-RU" sz="29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29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j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sz="29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j</m:t>
                                      </m:r>
                                      <m: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j</m:t>
                                      </m:r>
                                      <m: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i</m:t>
                                      </m:r>
                                      <m: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│1,...,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j</m:t>
                                      </m:r>
                                      <m: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ru-RU" sz="27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ru-RU" sz="27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7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ru-RU" sz="27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ru-RU" sz="27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ru-RU" sz="27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D-ветвление: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900" i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ru-RU" sz="29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9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9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a:rPr lang="ru-RU" sz="29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9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,...,</m:t>
                          </m:r>
                          <m:sSub>
                            <m:sSubPr>
                              <m:ctrlPr>
                                <a:rPr lang="ru-RU" sz="29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9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9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ru-RU" sz="290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ru-RU" sz="29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ru-RU" sz="29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k</m:t>
                          </m:r>
                          <m:r>
                            <a:rPr lang="ru-RU" sz="29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ru-RU" sz="29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ru-RU" sz="29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f</m:t>
                          </m:r>
                          <m:d>
                            <m:dPr>
                              <m:ctrlPr>
                                <a:rPr lang="ru-RU" sz="29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9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9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29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  <m:nary>
                            <m:naryPr>
                              <m:chr m:val="∏"/>
                              <m:ctrlPr>
                                <a:rPr lang="ru-RU" sz="29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ru-RU" sz="29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j</m:t>
                              </m:r>
                              <m:r>
                                <a:rPr lang="ru-RU" sz="29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ru-RU" sz="29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  <m:r>
                                <a:rPr lang="ru-RU" sz="29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ru-RU" sz="29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29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i</m:t>
                                  </m:r>
                                  <m:r>
                                    <a:rPr lang="ru-RU" sz="29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ru-RU" sz="29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a:rPr lang="ru-RU" sz="29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29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j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sz="29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i</m:t>
                                      </m:r>
                                      <m: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i</m:t>
                                      </m:r>
                                      <m: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j</m:t>
                                      </m:r>
                                      <m: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│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i</m:t>
                                      </m:r>
                                      <m: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+1,…,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i</m:t>
                                      </m:r>
                                      <m: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j</m:t>
                                      </m:r>
                                      <m:r>
                                        <a:rPr lang="ru-RU" sz="29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ru-RU" sz="2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4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r>
                  <a:rPr lang="ru-RU" sz="4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ru-RU" sz="4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4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4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ru-RU" sz="4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/>
                <a:r>
                  <a:rPr lang="en-US" sz="1600" spc="-1" dirty="0">
                    <a:solidFill>
                      <a:prstClr val="black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ru-RU" sz="1600" spc="-1" dirty="0" err="1">
                    <a:solidFill>
                      <a:prstClr val="black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Фантаццини</a:t>
                </a:r>
                <a:r>
                  <a:rPr lang="en-US" sz="1600" spc="-1" dirty="0">
                    <a:solidFill>
                      <a:prstClr val="black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r>
                  <a:rPr lang="ru-RU" sz="1600" spc="-1" dirty="0">
                    <a:solidFill>
                      <a:prstClr val="black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- </a:t>
                </a:r>
                <a:r>
                  <a:rPr lang="ru-RU" sz="16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Фантаццини</a:t>
                </a:r>
                <a:r>
                  <a:rPr lang="ru-RU" sz="1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Д. Моделирование многомерных распределений с использованием </a:t>
                </a:r>
                <a:r>
                  <a:rPr lang="ru-RU" sz="16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копула</a:t>
                </a:r>
                <a:r>
                  <a:rPr lang="ru-RU" sz="1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-функций. Часть II // Прикладная эконометрика. - 2011. - №3(23). - С. 98-132</a:t>
                </a:r>
                <a:r>
                  <a:rPr lang="ru-RU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ru-RU" sz="16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buClrTx/>
                </a:pPr>
                <a:endParaRPr lang="ru-RU" sz="2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/>
              </p:nvPr>
            </p:nvSpPr>
            <p:spPr>
              <a:xfrm>
                <a:off x="504000" y="683493"/>
                <a:ext cx="9288840" cy="6552728"/>
              </a:xfrm>
              <a:blipFill rotWithShape="1">
                <a:blip r:embed="rId2"/>
                <a:stretch>
                  <a:fillRect l="-1707" r="-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Изображение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472360" y="2231506"/>
            <a:ext cx="4176464" cy="241242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4211885"/>
            <a:ext cx="391815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4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одзаголовок 2"/>
              <p:cNvSpPr>
                <a:spLocks noGrp="1"/>
              </p:cNvSpPr>
              <p:nvPr>
                <p:ph type="subTitle"/>
              </p:nvPr>
            </p:nvSpPr>
            <p:spPr>
              <a:xfrm>
                <a:off x="504000" y="683493"/>
                <a:ext cx="9071640" cy="6624736"/>
              </a:xfrm>
            </p:spPr>
            <p:txBody>
              <a:bodyPr>
                <a:noAutofit/>
              </a:bodyPr>
              <a:lstStyle/>
              <a:p>
                <a:pPr algn="ctr"/>
                <a:endParaRPr lang="en-US" sz="2600" b="1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ru-RU" sz="2600" b="1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Допущение</a:t>
                </a:r>
              </a:p>
              <a:p>
                <a:pPr algn="ctr"/>
                <a:endParaRPr lang="ru-RU" sz="2600" b="1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6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Для того, чтобы </a:t>
                </a:r>
                <a:r>
                  <a:rPr lang="ru-RU" sz="26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многомерную </a:t>
                </a:r>
                <a:r>
                  <a:rPr lang="ru-RU" sz="26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плотность можно было выразить </a:t>
                </a:r>
                <a:r>
                  <a:rPr lang="ru-RU" sz="26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через </a:t>
                </a:r>
                <a:r>
                  <a:rPr lang="ru-RU" sz="26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парные </a:t>
                </a:r>
                <a:r>
                  <a:rPr lang="ru-RU" sz="2600" spc="-1" dirty="0" err="1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копулы</a:t>
                </a:r>
                <a:r>
                  <a:rPr lang="ru-RU" sz="26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и одномерные плотности </a:t>
                </a:r>
                <a:r>
                  <a:rPr lang="ru-RU" sz="26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распределения необходимо </a:t>
                </a:r>
                <a:r>
                  <a:rPr lang="ru-RU" sz="26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сделать некоторые </a:t>
                </a:r>
                <a:r>
                  <a:rPr lang="ru-RU" sz="26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допущения</a:t>
                </a:r>
                <a:r>
                  <a:rPr lang="en-US" sz="26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ru-RU" sz="26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Щетинин</a:t>
                </a:r>
                <a:r>
                  <a:rPr lang="en-US" sz="26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r>
                  <a:rPr lang="ru-RU" sz="26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:r>
                  <a:rPr lang="ru-RU" sz="26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ru-RU" sz="2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 общем случае </a:t>
                </a:r>
                <a:r>
                  <a:rPr lang="ru-RU" sz="26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копула</a:t>
                </a:r>
                <a:r>
                  <a:rPr lang="ru-RU" sz="2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вида </a:t>
                </a:r>
                <a:endParaRPr lang="ru-RU" sz="2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XY</m:t>
                        </m:r>
                        <m:r>
                          <a:rPr lang="ru-RU" sz="2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│</m:t>
                        </m:r>
                        <m:r>
                          <m:rPr>
                            <m:sty m:val="p"/>
                          </m:rPr>
                          <a:rPr lang="ru-RU" sz="2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W</m:t>
                        </m:r>
                      </m:sub>
                    </m:sSub>
                    <m:d>
                      <m:dPr>
                        <m:ctrlPr>
                          <a:rPr lang="ru-RU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ru-RU" sz="2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6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  <m:r>
                              <a:rPr lang="ru-RU" sz="26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│</m:t>
                            </m:r>
                            <m:r>
                              <m:rPr>
                                <m:sty m:val="p"/>
                              </m:rPr>
                              <a:rPr lang="ru-RU" sz="26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w</m:t>
                            </m:r>
                          </m:e>
                        </m:d>
                        <m:r>
                          <a:rPr lang="ru-RU" sz="2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ru-RU" sz="2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ru-RU" sz="2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6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y</m:t>
                            </m:r>
                            <m:r>
                              <a:rPr lang="ru-RU" sz="26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│</m:t>
                            </m:r>
                            <m:r>
                              <m:rPr>
                                <m:sty m:val="p"/>
                              </m:rPr>
                              <a:rPr lang="ru-RU" sz="26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w</m:t>
                            </m:r>
                          </m:e>
                        </m:d>
                        <m:r>
                          <a:rPr lang="ru-RU" sz="2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│</m:t>
                        </m:r>
                        <m:r>
                          <m:rPr>
                            <m:sty m:val="p"/>
                          </m:rPr>
                          <a:rPr lang="ru-RU" sz="2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W</m:t>
                        </m:r>
                      </m:e>
                    </m:d>
                  </m:oMath>
                </a14:m>
                <a:r>
                  <a:rPr lang="ru-RU" sz="2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(6), </a:t>
                </a:r>
              </a:p>
              <a:p>
                <a:r>
                  <a:rPr lang="ru-RU" sz="2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как </a:t>
                </a:r>
                <a:r>
                  <a:rPr lang="ru-RU" sz="2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 ее плотность, зависит не только от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600" b="0" i="0">
                        <a:solidFill>
                          <a:schemeClr val="tx1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ru-RU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ru-RU" sz="2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│</m:t>
                        </m:r>
                        <m:r>
                          <m:rPr>
                            <m:sty m:val="p"/>
                          </m:rPr>
                          <a:rPr lang="ru-RU" sz="2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w</m:t>
                        </m:r>
                      </m:e>
                    </m:d>
                  </m:oMath>
                </a14:m>
                <a:r>
                  <a:rPr lang="ru-RU" sz="2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600" b="0" i="0">
                        <a:solidFill>
                          <a:schemeClr val="tx1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ru-RU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y</m:t>
                        </m:r>
                        <m:r>
                          <a:rPr lang="ru-RU" sz="2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│</m:t>
                        </m:r>
                        <m:r>
                          <m:rPr>
                            <m:sty m:val="p"/>
                          </m:rPr>
                          <a:rPr lang="ru-RU" sz="2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w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но и от значений случайной величины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600" b="0" i="0">
                        <a:solidFill>
                          <a:schemeClr val="tx1"/>
                        </a:solidFill>
                        <a:latin typeface="Cambria Math"/>
                      </a:rPr>
                      <m:t>W</m:t>
                    </m:r>
                  </m:oMath>
                </a14:m>
                <a:r>
                  <a:rPr lang="ru-RU" sz="2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на которые наложено условие. </a:t>
                </a:r>
                <a:r>
                  <a:rPr lang="ru-RU" sz="2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Обычно вводят упрощающее предположение, заключающееся в том,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60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600">
                            <a:solidFill>
                              <a:schemeClr val="tx1"/>
                            </a:solidFill>
                            <a:latin typeface="Cambria Math"/>
                          </a:rPr>
                          <m:t>XY</m:t>
                        </m:r>
                        <m:r>
                          <a:rPr lang="ru-RU" sz="2600">
                            <a:solidFill>
                              <a:schemeClr val="tx1"/>
                            </a:solidFill>
                            <a:latin typeface="Cambria Math"/>
                          </a:rPr>
                          <m:t>│</m:t>
                        </m:r>
                        <m:r>
                          <m:rPr>
                            <m:sty m:val="p"/>
                          </m:rPr>
                          <a:rPr lang="ru-RU" sz="2600">
                            <a:solidFill>
                              <a:schemeClr val="tx1"/>
                            </a:solidFill>
                            <a:latin typeface="Cambria Math"/>
                          </a:rPr>
                          <m:t>W</m:t>
                        </m:r>
                      </m:sub>
                    </m:sSub>
                    <m:r>
                      <a:rPr lang="ru-RU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не зависит напрямую от</a:t>
                </a:r>
                <a14:m>
                  <m:oMath xmlns:m="http://schemas.openxmlformats.org/officeDocument/2006/math">
                    <m:r>
                      <a:rPr lang="ru-RU" sz="26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ru-RU" sz="2600">
                        <a:solidFill>
                          <a:schemeClr val="tx1"/>
                        </a:solidFill>
                        <a:latin typeface="Cambria Math"/>
                      </a:rPr>
                      <m:t>W</m:t>
                    </m:r>
                  </m:oMath>
                </a14:m>
                <a:r>
                  <a:rPr lang="ru-RU" sz="2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buClrTx/>
                </a:pPr>
                <a:endParaRPr lang="en-US" sz="2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buClrTx/>
                </a:pPr>
                <a:endParaRPr lang="en-US" sz="2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/>
                <a:r>
                  <a:rPr lang="en-US" sz="1000" spc="-1" dirty="0" smtClean="0">
                    <a:solidFill>
                      <a:prstClr val="black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ru-RU" sz="10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Щетинин</a:t>
                </a:r>
                <a:r>
                  <a:rPr lang="en-US" sz="1000" spc="-1" dirty="0" smtClean="0">
                    <a:solidFill>
                      <a:prstClr val="black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r>
                  <a:rPr lang="ru-RU" sz="1000" spc="-1" dirty="0">
                    <a:solidFill>
                      <a:prstClr val="black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1000" spc="-1" dirty="0" smtClean="0">
                    <a:solidFill>
                      <a:prstClr val="black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- </a:t>
                </a:r>
                <a:r>
                  <a:rPr lang="en-US" sz="1000" spc="-1" dirty="0" err="1" smtClean="0">
                    <a:solidFill>
                      <a:prstClr val="black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Shchetinin</a:t>
                </a:r>
                <a:r>
                  <a:rPr lang="en-US" sz="1000" spc="-1" dirty="0" smtClean="0">
                    <a:solidFill>
                      <a:prstClr val="black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000" spc="-1" dirty="0">
                    <a:solidFill>
                      <a:prstClr val="black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E. Yu. Vine copulas structures modeling on Russian stock market// DCM&amp;ACS. - 2019. -№ 27(4). -343-354.</a:t>
                </a:r>
                <a:endParaRPr lang="ru-RU" sz="2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/>
              </p:nvPr>
            </p:nvSpPr>
            <p:spPr>
              <a:xfrm>
                <a:off x="504000" y="683493"/>
                <a:ext cx="9071640" cy="6624736"/>
              </a:xfrm>
              <a:blipFill rotWithShape="1">
                <a:blip r:embed="rId2"/>
                <a:stretch>
                  <a:fillRect l="-2218" r="-22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2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одзаголовок 2"/>
              <p:cNvSpPr>
                <a:spLocks noGrp="1"/>
              </p:cNvSpPr>
              <p:nvPr>
                <p:ph type="subTitle"/>
              </p:nvPr>
            </p:nvSpPr>
            <p:spPr>
              <a:xfrm>
                <a:off x="504000" y="683493"/>
                <a:ext cx="9071640" cy="6336704"/>
              </a:xfrm>
            </p:spPr>
            <p:txBody>
              <a:bodyPr>
                <a:normAutofit/>
              </a:bodyPr>
              <a:lstStyle/>
              <a:p>
                <a:pPr algn="ctr">
                  <a:buClrTx/>
                </a:pPr>
                <a:r>
                  <a:rPr lang="ru-RU" sz="2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Выбор оптимальной </a:t>
                </a:r>
                <a:r>
                  <a:rPr lang="ru-RU" sz="2600" b="1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копулы</a:t>
                </a:r>
                <a:endParaRPr lang="ru-RU" sz="2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buClrTx/>
                </a:pPr>
                <a:endParaRPr lang="ru-RU" sz="2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Tx/>
                </a:pPr>
                <a:r>
                  <a:rPr lang="ru-RU" sz="2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Сами </a:t>
                </a:r>
                <a:r>
                  <a:rPr lang="ru-RU" sz="26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копулы</a:t>
                </a:r>
                <a:r>
                  <a:rPr lang="ru-RU" sz="2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для ветвления выбирают на основе информационного критерия </a:t>
                </a:r>
                <a:r>
                  <a:rPr lang="ru-RU" sz="26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Акаике</a:t>
                </a:r>
                <a:r>
                  <a:rPr lang="en-US" sz="2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(AIC)</a:t>
                </a:r>
                <a:r>
                  <a:rPr lang="ru-RU" sz="2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Выбираем ту </a:t>
                </a:r>
                <a:r>
                  <a:rPr lang="ru-RU" sz="26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копулу</a:t>
                </a:r>
                <a:r>
                  <a:rPr lang="ru-RU" sz="2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для которой информационные критерий принимает наименьшее значение.</a:t>
                </a:r>
              </a:p>
              <a:p>
                <a:pPr>
                  <a:buClrTx/>
                </a:pPr>
                <a:endParaRPr lang="ru-RU" sz="2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AIC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2</m:t>
                      </m:r>
                      <m:nary>
                        <m:naryPr>
                          <m:chr m:val="∑"/>
                          <m:ctrlP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𝑇</m:t>
                          </m:r>
                        </m:sup>
                        <m:e>
                          <m:func>
                            <m:funcPr>
                              <m:ctrlPr>
                                <a:rPr lang="en-US" sz="2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Calibri" panose="020F050202020403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Calibri" panose="020F0502020204030204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  <m:r>
                                        <a:rPr lang="en-US" sz="2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Calibri" panose="020F0502020204030204" pitchFamily="34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Calibri" panose="020F0502020204030204" pitchFamily="34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sz="26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Calibri" panose="020F0502020204030204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Calibri" panose="020F0502020204030204" pitchFamily="34" charset="0"/>
                                        </a:rPr>
                                        <m:t>𝑛𝑡</m:t>
                                      </m:r>
                                    </m:sub>
                                  </m:sSub>
                                  <m:r>
                                    <a:rPr lang="en-US" sz="2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Calibri" panose="020F0502020204030204" pitchFamily="34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Calibri" panose="020F0502020204030204" pitchFamily="34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US" sz="2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Calibri" panose="020F050202020403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ru-RU" sz="2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=1…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𝐾</m:t>
                      </m:r>
                    </m:oMath>
                  </m:oMathPara>
                </a14:m>
                <a:endParaRPr lang="en-US" sz="2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Calibri" panose="020F0502020204030204" pitchFamily="34" charset="0"/>
                      </a:rPr>
                      <m:t>𝑘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ru-RU" sz="2600" b="0" i="1" smtClean="0">
                        <a:solidFill>
                          <a:schemeClr val="tx1"/>
                        </a:solidFill>
                        <a:latin typeface="Cambria Math"/>
                        <a:cs typeface="Calibri" panose="020F0502020204030204" pitchFamily="34" charset="0"/>
                      </a:rPr>
                      <m:t>ая</m:t>
                    </m:r>
                  </m:oMath>
                </a14:m>
                <a:r>
                  <a:rPr lang="ru-RU" sz="2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модель </a:t>
                </a:r>
                <a:r>
                  <a:rPr lang="ru-RU" sz="26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копула</a:t>
                </a:r>
                <a:r>
                  <a:rPr lang="ru-RU" sz="2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-функции,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dPr>
                      <m:e/>
                    </m:d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Calibri" panose="020F0502020204030204" pitchFamily="34" charset="0"/>
                      </a:rPr>
                      <m:t>−</m:t>
                    </m:r>
                    <m:r>
                      <a:rPr lang="ru-RU" sz="2600" b="0" i="1" smtClean="0">
                        <a:solidFill>
                          <a:schemeClr val="tx1"/>
                        </a:solidFill>
                        <a:latin typeface="Cambria Math"/>
                        <a:cs typeface="Calibri" panose="020F0502020204030204" pitchFamily="34" charset="0"/>
                      </a:rPr>
                      <m:t>плотность</m:t>
                    </m:r>
                  </m:oMath>
                </a14:m>
                <a:r>
                  <a:rPr lang="ru-RU" sz="2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ru-RU" sz="2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Calibri" panose="020F0502020204030204" pitchFamily="34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2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вектор параметров </a:t>
                </a:r>
                <a:r>
                  <a:rPr lang="ru-RU" sz="26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копула</a:t>
                </a:r>
                <a:r>
                  <a:rPr lang="ru-RU" sz="2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-функции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</a:t>
                </a:r>
                <a:r>
                  <a:rPr lang="ru-RU" sz="2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число параметров, от которых зависит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ru-RU" sz="2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/>
              </p:nvPr>
            </p:nvSpPr>
            <p:spPr>
              <a:xfrm>
                <a:off x="504000" y="683493"/>
                <a:ext cx="9071640" cy="6336704"/>
              </a:xfrm>
              <a:blipFill rotWithShape="1">
                <a:blip r:embed="rId2"/>
                <a:stretch>
                  <a:fillRect l="-2218" r="-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9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одзаголовок 2"/>
              <p:cNvSpPr>
                <a:spLocks noGrp="1"/>
              </p:cNvSpPr>
              <p:nvPr>
                <p:ph type="subTitle"/>
              </p:nvPr>
            </p:nvSpPr>
            <p:spPr>
              <a:xfrm>
                <a:off x="503808" y="539477"/>
                <a:ext cx="9433048" cy="6912768"/>
              </a:xfrm>
            </p:spPr>
            <p:txBody>
              <a:bodyPr>
                <a:normAutofit fontScale="85000" lnSpcReduction="10000"/>
              </a:bodyPr>
              <a:lstStyle/>
              <a:p>
                <a:endParaRPr lang="en-US" sz="25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ru-RU" sz="2900" b="1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Выбор способа </a:t>
                </a:r>
                <a:r>
                  <a:rPr lang="ru-RU" sz="2900" b="1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расчета и оптимизации </a:t>
                </a:r>
                <a:r>
                  <a:rPr lang="ru-RU" sz="2900" b="1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вероятностного критерия</a:t>
                </a:r>
              </a:p>
              <a:p>
                <a:endParaRPr lang="ru-RU" sz="25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4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Аппроксимация вероятностного критерия</a:t>
                </a:r>
                <a:r>
                  <a:rPr lang="en-US" sz="24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ru-RU" sz="24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ru-RU" sz="240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sub>
                    </m:sSub>
                    <m:d>
                      <m:d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e>
                    </m:d>
                    <m:r>
                      <a:rPr lang="ru-RU" sz="22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 sz="2200" b="0" i="0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  <m:d>
                      <m:dPr>
                        <m:begChr m:val="{"/>
                        <m:endChr m:val="}"/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K</m:t>
                            </m:r>
                          </m:e>
                          <m:sub>
                            <m: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  <m: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</m:d>
                        <m: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≥</m:t>
                        </m:r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e>
                    </m:d>
                    <m:r>
                      <a:rPr lang="ru-RU" sz="22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 sz="2200" b="0" i="0">
                        <a:solidFill>
                          <a:schemeClr val="tx1"/>
                        </a:solidFill>
                        <a:latin typeface="Cambria Math"/>
                      </a:rPr>
                      <m:t>M</m:t>
                    </m:r>
                    <m:d>
                      <m:dPr>
                        <m:begChr m:val="["/>
                        <m:endChr m:val="]"/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φ</m:t>
                            </m:r>
                          </m:sub>
                        </m:sSub>
                        <m:d>
                          <m:d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  <m: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ru-RU" sz="22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+∞</m:t>
                        </m:r>
                      </m:sup>
                      <m:e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…</m:t>
                        </m:r>
                        <m:nary>
                          <m:nary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ru-RU" sz="22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−∞</m:t>
                            </m:r>
                          </m:sub>
                          <m:sup>
                            <m:r>
                              <a:rPr lang="ru-RU" sz="22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φ</m:t>
                                </m:r>
                              </m:sub>
                            </m:sSub>
                          </m:e>
                        </m:nary>
                      </m:e>
                    </m:nary>
                    <m:d>
                      <m:d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  <m: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m:rPr>
                        <m:sty m:val="p"/>
                      </m:rPr>
                      <a:rPr lang="ru-RU" sz="2200" b="0" i="0">
                        <a:solidFill>
                          <a:schemeClr val="tx1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m:rPr>
                        <m:sty m:val="p"/>
                      </m:rPr>
                      <a:rPr lang="ru-RU" sz="2200">
                        <a:solidFill>
                          <a:prstClr val="black"/>
                        </a:solidFill>
                        <a:latin typeface="Cambria Math"/>
                      </a:rPr>
                      <m:t>d</m:t>
                    </m:r>
                    <m:sSub>
                      <m:sSub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2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…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prstClr val="black"/>
                        </a:solidFill>
                        <a:latin typeface="Calibri" panose="020F0502020204030204" pitchFamily="34" charset="0"/>
                      </a:rPr>
                      <m:t>d</m:t>
                    </m:r>
                    <m:sSub>
                      <m:sSub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220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22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,(7) где</a:t>
                </a:r>
                <a:endParaRPr lang="en-US" sz="22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2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ru-RU" sz="2200" dirty="0" smtClean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sub>
                    </m:sSub>
                    <m:d>
                      <m:d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  <m: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ru-RU" sz="22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u</m:t>
                                </m:r>
                                <m:r>
                                  <a:rPr lang="ru-RU" sz="22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2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</m:d>
                            <m: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φ</m:t>
                            </m:r>
                            <m: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0,</m:t>
                            </m:r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u</m:t>
                                </m:r>
                                <m:r>
                                  <a:rPr lang="ru-RU" sz="22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2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</m:d>
                            <m: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φ</m:t>
                            </m:r>
                            <m: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		(8)</a:t>
                </a:r>
                <a:endParaRPr lang="en-US" sz="2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Эту функцию называют индикаторной, ее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аналитическим </a:t>
                </a:r>
                <a:r>
                  <a:rPr lang="ru-RU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представлением является функция </a:t>
                </a:r>
                <a:r>
                  <a:rPr lang="ru-RU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Хевисайда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ru-RU" sz="2200" b="0" dirty="0" smtClean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 b="0" i="0">
                        <a:solidFill>
                          <a:schemeClr val="tx1"/>
                        </a:solidFill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y</m:t>
                        </m:r>
                      </m:e>
                    </m:d>
                    <m:r>
                      <a:rPr lang="ru-RU" sz="22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</m:t>
                            </m:r>
                            <m:r>
                              <m:rPr>
                                <m:sty m:val="p"/>
                              </m:rP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y</m:t>
                            </m:r>
                            <m: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≥0,</m:t>
                            </m:r>
                          </m:e>
                          <m:e>
                            <m: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0,</m:t>
                            </m:r>
                            <m:r>
                              <m:rPr>
                                <m:sty m:val="p"/>
                              </m:rP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y</m:t>
                            </m:r>
                            <m: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			(9)</a:t>
                </a:r>
                <a:endParaRPr lang="ru-RU" sz="2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ru-RU" sz="240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Тогда функцию вероятности можно представить в таком виде: </a:t>
                </a:r>
                <a:endParaRPr lang="ru-RU" sz="2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ru-RU" sz="22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sub>
                    </m:sSub>
                    <m:d>
                      <m:d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e>
                    </m:d>
                    <m:r>
                      <a:rPr lang="ru-RU" sz="22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2200">
                            <a:solidFill>
                              <a:prstClr val="black"/>
                            </a:solidFill>
                            <a:latin typeface="Cambria Math"/>
                          </a:rPr>
                          <m:t>∞</m:t>
                        </m:r>
                      </m:sub>
                      <m:sup>
                        <m:r>
                          <a:rPr lang="ru-RU" sz="2200">
                            <a:solidFill>
                              <a:prstClr val="black"/>
                            </a:solidFill>
                            <a:latin typeface="Cambria Math"/>
                          </a:rPr>
                          <m:t>+∞</m:t>
                        </m:r>
                      </m:sup>
                      <m:e>
                        <m:r>
                          <a:rPr lang="ru-RU" sz="2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…</m:t>
                        </m:r>
                        <m:nary>
                          <m:naryPr>
                            <m:ctrlPr>
                              <a:rPr lang="ru-RU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ru-RU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ru-RU" sz="2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ru-RU" sz="2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+∞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ru-RU" sz="22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Θ</m:t>
                            </m:r>
                          </m:e>
                        </m:nary>
                      </m:e>
                    </m:nary>
                    <m:d>
                      <m:d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K</m:t>
                            </m:r>
                          </m:e>
                          <m:sub>
                            <m: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  <m: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</m:d>
                        <m: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e>
                    </m:d>
                    <m:r>
                      <m:rPr>
                        <m:sty m:val="p"/>
                      </m:rPr>
                      <a:rPr lang="ru-RU" sz="2200" b="0" i="0">
                        <a:solidFill>
                          <a:schemeClr val="tx1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m:rPr>
                        <m:sty m:val="p"/>
                      </m:rPr>
                      <a:rPr lang="ru-RU" sz="2200">
                        <a:solidFill>
                          <a:prstClr val="black"/>
                        </a:solidFill>
                        <a:latin typeface="Cambria Math"/>
                      </a:rPr>
                      <m:t>d</m:t>
                    </m:r>
                    <m:sSub>
                      <m:sSub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2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…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prstClr val="black"/>
                        </a:solidFill>
                        <a:latin typeface="Calibri" panose="020F0502020204030204" pitchFamily="34" charset="0"/>
                      </a:rPr>
                      <m:t>d</m:t>
                    </m:r>
                    <m:sSub>
                      <m:sSub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220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2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	(10)</a:t>
                </a:r>
              </a:p>
              <a:p>
                <a:endParaRPr lang="ru-RU" sz="24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 работе [Соболь, </a:t>
                </a:r>
                <a:r>
                  <a:rPr lang="ru-RU" sz="2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Торишный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 для аппроксимации предложено заменить функцию </a:t>
                </a:r>
                <a:r>
                  <a:rPr lang="ru-RU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Хевисайда</a:t>
                </a:r>
                <a:r>
                  <a:rPr lang="ru-RU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на </a:t>
                </a:r>
                <a:r>
                  <a:rPr lang="ru-RU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сигмоидальную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функцию </a:t>
                </a:r>
                <a:r>
                  <a:rPr lang="ru-RU" sz="2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тк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 b="0" i="0">
                        <a:solidFill>
                          <a:schemeClr val="tx1"/>
                        </a:solidFill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K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  <m:r>
                              <a:rPr lang="ru-RU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ru-RU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</m:d>
                        <m:r>
                          <a:rPr lang="ru-RU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ru-RU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e>
                    </m:d>
                    <m:r>
                      <a:rPr lang="ru-RU" sz="2400" b="0" i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K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  <m:r>
                              <a:rPr lang="ru-RU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ru-RU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</m:d>
                        <m:r>
                          <a:rPr lang="ru-RU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ru-RU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тогда полученная выше функция вероятности примет вид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ru-RU" sz="2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ru-RU" sz="24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ru-RU" sz="22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θ</m:t>
                        </m:r>
                      </m:sup>
                    </m:sSubSup>
                    <m:d>
                      <m:d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e>
                    </m:d>
                    <m:r>
                      <a:rPr lang="ru-RU" sz="22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220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  <m:sup>
                        <m:r>
                          <a:rPr lang="ru-RU" sz="2200">
                            <a:solidFill>
                              <a:schemeClr val="tx1"/>
                            </a:solidFill>
                            <a:latin typeface="Cambria Math"/>
                          </a:rPr>
                          <m:t>+∞</m:t>
                        </m:r>
                      </m:sup>
                      <m:e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…</m:t>
                        </m:r>
                        <m:nary>
                          <m:nary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ru-RU" sz="22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ru-RU" sz="22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θ</m:t>
                                </m:r>
                              </m:sub>
                            </m:sSub>
                          </m:e>
                        </m:nary>
                      </m:e>
                    </m:nary>
                    <m:d>
                      <m:d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K</m:t>
                            </m:r>
                          </m:e>
                          <m:sub>
                            <m: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  <m: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ru-RU" sz="22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</m:d>
                        <m: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e>
                    </m:d>
                    <m:r>
                      <m:rPr>
                        <m:sty m:val="p"/>
                      </m:rPr>
                      <a:rPr lang="ru-RU" sz="2200" b="0" i="0">
                        <a:solidFill>
                          <a:schemeClr val="tx1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2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m:rPr>
                        <m:sty m:val="p"/>
                      </m:rPr>
                      <a:rPr lang="ru-RU" sz="2200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sSub>
                      <m:sSub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…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m:t>d</m:t>
                    </m:r>
                    <m:sSub>
                      <m:sSub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2200" dirty="0">
                    <a:solidFill>
                      <a:schemeClr val="tx1"/>
                    </a:solidFill>
                  </a:rPr>
                  <a:t> 	</a:t>
                </a:r>
                <a:r>
                  <a:rPr lang="ru-RU" sz="2200" dirty="0" smtClean="0">
                    <a:solidFill>
                      <a:schemeClr val="tx1"/>
                    </a:solidFill>
                  </a:rPr>
                  <a:t>	</a:t>
                </a:r>
                <a:r>
                  <a:rPr lang="ru-RU" sz="2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(11)</a:t>
                </a:r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ru-RU" sz="11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ru-RU" sz="1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Соболь, </a:t>
                </a:r>
                <a:r>
                  <a:rPr lang="ru-RU" sz="12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Торишный</a:t>
                </a:r>
                <a:r>
                  <a:rPr lang="en-US" sz="1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r>
                  <a:rPr lang="ru-RU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Соболь В.Р., </a:t>
                </a:r>
                <a:r>
                  <a:rPr lang="ru-RU" sz="12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Торишный</a:t>
                </a:r>
                <a:r>
                  <a:rPr lang="ru-RU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Р.О. О гладкой аппроксимации вероятностных критериев в задачах стохастического программирования // Труды СПИИРАН -2020. - № 1(19). - С. 180-217.</a:t>
                </a:r>
                <a:endParaRPr lang="ru-RU" sz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/>
              </p:nvPr>
            </p:nvSpPr>
            <p:spPr>
              <a:xfrm>
                <a:off x="503808" y="539477"/>
                <a:ext cx="9433048" cy="6912768"/>
              </a:xfrm>
              <a:blipFill rotWithShape="1">
                <a:blip r:embed="rId2"/>
                <a:stretch>
                  <a:fillRect l="-1681" b="-73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6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одзаголовок 2"/>
              <p:cNvSpPr>
                <a:spLocks noGrp="1"/>
              </p:cNvSpPr>
              <p:nvPr>
                <p:ph type="subTitle"/>
              </p:nvPr>
            </p:nvSpPr>
            <p:spPr>
              <a:xfrm>
                <a:off x="504000" y="683493"/>
                <a:ext cx="9504864" cy="6696744"/>
              </a:xfrm>
            </p:spPr>
            <p:txBody>
              <a:bodyPr>
                <a:normAutofit fontScale="25000" lnSpcReduction="20000"/>
              </a:bodyPr>
              <a:lstStyle/>
              <a:p>
                <a:pPr algn="ctr"/>
                <a:endParaRPr lang="ru-RU" sz="55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55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8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Также в </a:t>
                </a:r>
                <a:r>
                  <a:rPr lang="ru-RU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[Соболь, </a:t>
                </a:r>
                <a:r>
                  <a:rPr lang="ru-RU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Торишный</a:t>
                </a:r>
                <a:r>
                  <a:rPr lang="ru-RU" sz="8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 было получено, что</a:t>
                </a:r>
                <a:r>
                  <a:rPr lang="en-US" sz="8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ru-RU" sz="8000" i="1">
                        <a:solidFill>
                          <a:schemeClr val="tx1"/>
                        </a:solidFill>
                        <a:latin typeface="Cambria Math"/>
                      </a:rPr>
                      <m:t>𝜃</m:t>
                    </m:r>
                    <m:r>
                      <a:rPr lang="ru-RU" sz="8000" i="1">
                        <a:solidFill>
                          <a:schemeClr val="tx1"/>
                        </a:solidFill>
                        <a:latin typeface="Cambria Math"/>
                      </a:rPr>
                      <m:t>→+∞</m:t>
                    </m:r>
                  </m:oMath>
                </a14:m>
                <a:r>
                  <a:rPr lang="en-US" sz="8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endParaRPr lang="en-US" sz="7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ru-RU" sz="8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7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72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72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ru-RU" sz="72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θ</m:t>
                        </m:r>
                      </m:sup>
                    </m:sSubSup>
                    <m:d>
                      <m:dPr>
                        <m:ctrlPr>
                          <a:rPr lang="ru-RU" sz="7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72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e>
                    </m:d>
                    <m:r>
                      <a:rPr lang="ru-RU" sz="7200" i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ru-RU" sz="7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72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72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sub>
                    </m:sSub>
                    <m:d>
                      <m:dPr>
                        <m:ctrlPr>
                          <a:rPr lang="ru-RU" sz="7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72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e>
                    </m:d>
                  </m:oMath>
                </a14:m>
                <a:endParaRPr lang="ru-RU" sz="8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8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ru-RU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  <m:sSubSup>
                          <m:sSubSupPr>
                            <m:ctrlPr>
                              <a:rPr lang="ru-RU" sz="8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ru-RU" sz="8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8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φ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ru-RU" sz="8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θ</m:t>
                            </m:r>
                          </m:sup>
                        </m:sSubSup>
                        <m:d>
                          <m:dPr>
                            <m:ctrlPr>
                              <a:rPr lang="ru-RU" sz="8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8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</m:d>
                      </m:num>
                      <m:den>
                        <m:r>
                          <a:rPr lang="ru-RU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ru-RU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den>
                    </m:f>
                    <m:r>
                      <a:rPr lang="ru-RU" sz="8000" i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f>
                      <m:fPr>
                        <m:ctrlPr>
                          <a:rPr lang="ru-RU" sz="8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ru-RU" sz="8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8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8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φ</m:t>
                            </m:r>
                          </m:sub>
                        </m:sSub>
                        <m:d>
                          <m:dPr>
                            <m:ctrlPr>
                              <a:rPr lang="ru-RU" sz="8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8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</m:d>
                      </m:num>
                      <m:den>
                        <m:r>
                          <a:rPr lang="ru-RU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ru-RU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den>
                    </m:f>
                  </m:oMath>
                </a14:m>
                <a:endParaRPr lang="ru-RU" sz="8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8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8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  <m:sSubSup>
                          <m:sSubSupPr>
                            <m:ctrlPr>
                              <a:rPr lang="ru-RU" sz="8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ru-RU" sz="8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8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φ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ru-RU" sz="8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θ</m:t>
                            </m:r>
                          </m:sup>
                        </m:sSubSup>
                        <m:d>
                          <m:dPr>
                            <m:ctrlPr>
                              <a:rPr lang="ru-RU" sz="8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8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</m:d>
                      </m:num>
                      <m:den>
                        <m:r>
                          <a:rPr lang="ru-RU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ru-RU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den>
                    </m:f>
                    <m:r>
                      <a:rPr lang="ru-RU" sz="8000" i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f>
                      <m:fPr>
                        <m:ctrlPr>
                          <a:rPr lang="ru-RU" sz="8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ru-RU" sz="8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8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8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φ</m:t>
                            </m:r>
                          </m:sub>
                        </m:sSub>
                        <m:d>
                          <m:dPr>
                            <m:ctrlPr>
                              <a:rPr lang="ru-RU" sz="8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8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</m:d>
                      </m:num>
                      <m:den>
                        <m:r>
                          <a:rPr lang="ru-RU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ru-RU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den>
                    </m:f>
                  </m:oMath>
                </a14:m>
                <a:r>
                  <a:rPr lang="ru-RU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8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ru-RU" sz="7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80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Из этих соотношений были получены аппроксимации производных функции вероятности и квантили</a:t>
                </a:r>
                <a:r>
                  <a:rPr lang="en-US" sz="80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endParaRPr lang="en-US" sz="72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6800" i="0" smtClean="0">
                        <a:solidFill>
                          <a:schemeClr val="tx1"/>
                        </a:solidFill>
                        <a:latin typeface="Cambria Math"/>
                      </a:rPr>
                      <m:t>•</m:t>
                    </m:r>
                    <m:r>
                      <a:rPr lang="ru-RU" sz="68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 </m:t>
                    </m:r>
                    <m:f>
                      <m:fPr>
                        <m:ctrlPr>
                          <a:rPr lang="ru-RU" sz="6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68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ru-RU" sz="68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ru-RU" sz="6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6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6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den>
                    </m:f>
                    <m:sSubSup>
                      <m:sSubSupPr>
                        <m:ctrlPr>
                          <a:rPr lang="ru-RU" sz="6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68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68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ru-RU" sz="68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θ</m:t>
                        </m:r>
                      </m:sup>
                    </m:sSubSup>
                    <m:d>
                      <m:dPr>
                        <m:ctrlPr>
                          <a:rPr lang="ru-RU" sz="6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680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e>
                    </m:d>
                    <m:r>
                      <a:rPr lang="ru-RU" sz="680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ru-RU" sz="6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68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ru-RU" sz="68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+∞</m:t>
                        </m:r>
                      </m:sup>
                      <m:e>
                        <m:r>
                          <a:rPr lang="ru-RU" sz="6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…</m:t>
                        </m:r>
                        <m:nary>
                          <m:naryPr>
                            <m:ctrlPr>
                              <a:rPr lang="ru-RU" sz="6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ru-RU" sz="68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−∞</m:t>
                            </m:r>
                          </m:sub>
                          <m:sup>
                            <m:r>
                              <a:rPr lang="ru-RU" sz="68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+∞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ru-RU" sz="68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θ</m:t>
                            </m:r>
                            <m:sSub>
                              <m:sSubPr>
                                <m:ctrlPr>
                                  <a:rPr lang="ru-RU" sz="6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68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sz="6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θ</m:t>
                                </m:r>
                              </m:sub>
                            </m:sSub>
                          </m:e>
                        </m:nary>
                      </m:e>
                    </m:nary>
                    <m:d>
                      <m:dPr>
                        <m:ctrlPr>
                          <a:rPr lang="ru-RU" sz="6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6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68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K</m:t>
                            </m:r>
                          </m:e>
                          <m:sub>
                            <m:r>
                              <a:rPr lang="en-US" sz="68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ru-RU" sz="6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6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  <m:r>
                              <a:rPr lang="ru-RU" sz="68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ru-RU" sz="68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</m:d>
                        <m:r>
                          <a:rPr lang="ru-RU" sz="68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ru-RU" sz="68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e>
                    </m:d>
                    <m:d>
                      <m:dPr>
                        <m:ctrlPr>
                          <a:rPr lang="ru-RU" sz="6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68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ru-RU" sz="6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68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6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θ</m:t>
                            </m:r>
                          </m:sub>
                        </m:sSub>
                        <m:d>
                          <m:dPr>
                            <m:ctrlPr>
                              <a:rPr lang="ru-RU" sz="6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6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68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a:rPr lang="en-US" sz="68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6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ru-RU" sz="68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u</m:t>
                                </m:r>
                                <m:r>
                                  <a:rPr lang="ru-RU" sz="68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68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</m:d>
                            <m:r>
                              <a:rPr lang="ru-RU" sz="68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ru-RU" sz="68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φ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ru-RU" sz="6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6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6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6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ru-RU" sz="6800" i="0">
                        <a:solidFill>
                          <a:schemeClr val="tx1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ru-RU" sz="6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68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m:rPr>
                        <m:sty m:val="p"/>
                      </m:rPr>
                      <a:rPr lang="ru-RU" sz="6800" i="0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sSub>
                      <m:sSubPr>
                        <m:ctrlPr>
                          <a:rPr lang="ru-RU" sz="6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68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6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8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…d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6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68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6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 sz="68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endParaRPr lang="en-US" sz="68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6800" i="0">
                          <a:solidFill>
                            <a:schemeClr val="tx1"/>
                          </a:solidFill>
                          <a:latin typeface="Cambria Math"/>
                        </a:rPr>
                        <m:t>•</m:t>
                      </m:r>
                      <m:r>
                        <a:rPr lang="ru-RU" sz="6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f>
                        <m:fPr>
                          <m:ctrlPr>
                            <a:rPr lang="ru-RU" sz="6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ru-RU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φ</m:t>
                          </m:r>
                        </m:den>
                      </m:f>
                      <m:sSubSup>
                        <m:sSubSupPr>
                          <m:ctrlPr>
                            <a:rPr lang="ru-RU" sz="6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ru-RU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φ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ru-RU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θ</m:t>
                          </m:r>
                        </m:sup>
                      </m:sSubSup>
                      <m:d>
                        <m:dPr>
                          <m:ctrlPr>
                            <a:rPr lang="ru-RU" sz="6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sz="6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u</m:t>
                          </m:r>
                        </m:e>
                      </m:d>
                      <m:r>
                        <a:rPr lang="ru-RU" sz="680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ru-RU" sz="6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ru-RU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+∞</m:t>
                          </m:r>
                        </m:sup>
                        <m:e>
                          <m:r>
                            <a:rPr lang="ru-RU" sz="6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…</m:t>
                          </m:r>
                          <m:nary>
                            <m:naryPr>
                              <m:ctrlPr>
                                <a:rPr lang="ru-RU" sz="6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+∞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θ</m:t>
                              </m:r>
                              <m:sSub>
                                <m:sSubPr>
                                  <m:ctrlPr>
                                    <a:rPr lang="ru-RU" sz="6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68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6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θ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d>
                        <m:dPr>
                          <m:ctrlPr>
                            <a:rPr lang="ru-RU" sz="6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6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6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6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u</m:t>
                              </m:r>
                              <m: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</m:e>
                          </m:d>
                          <m:r>
                            <a:rPr lang="ru-RU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ru-RU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φ</m:t>
                          </m:r>
                        </m:e>
                      </m:d>
                      <m:d>
                        <m:dPr>
                          <m:ctrlPr>
                            <a:rPr lang="ru-RU" sz="6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ru-RU" sz="6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6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θ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6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6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68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68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6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6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u</m:t>
                                  </m:r>
                                  <m:r>
                                    <a:rPr lang="ru-RU" sz="68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68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d>
                              <m: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φ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ru-RU" sz="6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m:rPr>
                          <m:sty m:val="p"/>
                        </m:rPr>
                        <a:rPr lang="ru-RU" sz="6800" i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ru-RU" sz="6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</m:d>
                      <m:r>
                        <m:rPr>
                          <m:sty m:val="p"/>
                        </m:rPr>
                        <a:rPr lang="ru-RU" sz="6800" i="0">
                          <a:solidFill>
                            <a:schemeClr val="tx1"/>
                          </a:solidFill>
                          <a:latin typeface="Cambria Math"/>
                        </a:rPr>
                        <m:t>d</m:t>
                      </m:r>
                      <m:sSub>
                        <m:sSubPr>
                          <m:ctrlPr>
                            <a:rPr lang="ru-RU" sz="6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6800" b="0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…</m:t>
                      </m:r>
                      <m:r>
                        <m:rPr>
                          <m:nor/>
                        </m:rPr>
                        <a:rPr lang="en-US" sz="6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m:t>d</m:t>
                      </m:r>
                      <m:sSub>
                        <m:sSubPr>
                          <m:ctrlPr>
                            <a:rPr lang="ru-RU" sz="6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sz="6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ru-RU" sz="68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6800" i="0">
                          <a:solidFill>
                            <a:schemeClr val="tx1"/>
                          </a:solidFill>
                          <a:latin typeface="Cambria Math"/>
                        </a:rPr>
                        <m:t>•</m:t>
                      </m:r>
                      <m:r>
                        <a:rPr lang="ru-RU" sz="6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f>
                        <m:fPr>
                          <m:ctrlPr>
                            <a:rPr lang="ru-RU" sz="6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ru-RU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6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6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6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ru-RU" sz="6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ru-RU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α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ru-RU" sz="68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θ</m:t>
                          </m:r>
                        </m:sup>
                      </m:sSubSup>
                      <m:d>
                        <m:dPr>
                          <m:ctrlPr>
                            <a:rPr lang="ru-RU" sz="6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sz="6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u</m:t>
                          </m:r>
                        </m:e>
                      </m:d>
                      <m:r>
                        <a:rPr lang="ru-RU" sz="680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6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6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6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6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6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ru-RU" sz="6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φ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θ</m:t>
                              </m:r>
                            </m:sup>
                          </m:sSubSup>
                          <m:d>
                            <m:dPr>
                              <m:ctrlPr>
                                <a:rPr lang="ru-RU" sz="6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6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u</m:t>
                              </m:r>
                            </m:e>
                          </m:d>
                          <m:sSub>
                            <m:sSubPr>
                              <m:ctrlPr>
                                <a:rPr lang="ru-RU" sz="6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│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φ</m:t>
                              </m:r>
                              <m: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6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68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68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α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6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6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u</m:t>
                                  </m:r>
                                </m:e>
                              </m:d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ru-RU" sz="6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φ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ru-RU" sz="6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φ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θ</m:t>
                              </m:r>
                            </m:sup>
                          </m:sSubSup>
                          <m:d>
                            <m:dPr>
                              <m:ctrlPr>
                                <a:rPr lang="ru-RU" sz="6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6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u</m:t>
                              </m:r>
                            </m:e>
                          </m:d>
                          <m:sSub>
                            <m:sSubPr>
                              <m:ctrlPr>
                                <a:rPr lang="ru-RU" sz="6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│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φ</m:t>
                              </m:r>
                              <m:r>
                                <a:rPr lang="ru-RU" sz="68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6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68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68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α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6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6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u</m:t>
                                  </m:r>
                                </m:e>
                              </m:d>
                            </m:sub>
                          </m:sSub>
                        </m:den>
                      </m:f>
                    </m:oMath>
                  </m:oMathPara>
                </a14:m>
                <a:endParaRPr lang="en-US" sz="68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7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r>
                  <a:rPr lang="ru-RU" sz="80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Они позволяют </a:t>
                </a:r>
                <a:r>
                  <a:rPr lang="ru-RU" sz="80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использовать градиентные методы в поиске оптимального портфеля.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ru-RU" sz="40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ru-RU" sz="40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ru-RU" sz="4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r>
                  <a:rPr lang="ru-RU" sz="4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[Соболь, </a:t>
                </a:r>
                <a:r>
                  <a:rPr lang="ru-RU" sz="40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Торишный</a:t>
                </a:r>
                <a:r>
                  <a:rPr lang="ru-RU" sz="4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] - Соболь В.Р., </a:t>
                </a:r>
                <a:r>
                  <a:rPr lang="ru-RU" sz="40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Торишный</a:t>
                </a:r>
                <a:r>
                  <a:rPr lang="ru-RU" sz="4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Р.О. О гладкой аппроксимации вероятностных критериев в задачах стохастического программирования // Труды СПИИРАН -2020. - № 1(19). - С. 180-217.</a:t>
                </a:r>
              </a:p>
              <a:p>
                <a:endParaRPr lang="ru-RU" sz="4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/>
              </p:nvPr>
            </p:nvSpPr>
            <p:spPr>
              <a:xfrm>
                <a:off x="504000" y="683493"/>
                <a:ext cx="9504864" cy="6696744"/>
              </a:xfrm>
              <a:blipFill rotWithShape="1">
                <a:blip r:embed="rId2"/>
                <a:stretch>
                  <a:fillRect l="-1668" b="-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5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одзаголовок 2"/>
              <p:cNvSpPr>
                <a:spLocks noGrp="1"/>
              </p:cNvSpPr>
              <p:nvPr>
                <p:ph type="subTitle"/>
              </p:nvPr>
            </p:nvSpPr>
            <p:spPr>
              <a:xfrm>
                <a:off x="504000" y="683493"/>
                <a:ext cx="9071640" cy="6336704"/>
              </a:xfrm>
            </p:spPr>
            <p:txBody>
              <a:bodyPr>
                <a:normAutofit fontScale="25000" lnSpcReduction="20000"/>
              </a:bodyPr>
              <a:lstStyle/>
              <a:p>
                <a:pPr algn="ctr"/>
                <a:r>
                  <a:rPr lang="ru-RU" sz="10400" b="1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Расчёт оптимальной структуры портфеля</a:t>
                </a:r>
              </a:p>
              <a:p>
                <a:pPr algn="ctr"/>
                <a:endParaRPr lang="ru-RU" sz="10400" b="1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310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8400" u="sn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 задаче максимизации вероятностного критерия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8400" i="1" u="sng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8400" i="0" u="sng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8400" i="0" u="sng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8400" i="0" u="sng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sub>
                    </m:sSub>
                    <m:d>
                      <m:dPr>
                        <m:ctrlPr>
                          <a:rPr lang="ru-RU" sz="8400" i="1" u="sng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8400" i="0" u="sng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e>
                    </m:d>
                    <m:r>
                      <a:rPr lang="ru-RU" sz="8400" i="0" u="sng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 sz="8400" i="0" u="sng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  <m:sSub>
                      <m:sSubPr>
                        <m:ctrlPr>
                          <a:rPr lang="ru-RU" sz="8400" i="1" u="sng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8400" i="0" u="sng">
                            <a:solidFill>
                              <a:schemeClr val="tx1"/>
                            </a:solidFill>
                            <a:latin typeface="Cambria Math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sz="8400" i="0" u="sng">
                            <a:solidFill>
                              <a:schemeClr val="tx1"/>
                            </a:solidFill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ru-RU" sz="8400" i="0" u="sng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8400" i="0" u="sng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8400" i="0" u="sng">
                        <a:solidFill>
                          <a:schemeClr val="tx1"/>
                        </a:solidFill>
                        <a:latin typeface="Cambria Math"/>
                      </a:rPr>
                      <m:t>u</m:t>
                    </m:r>
                    <m:r>
                      <a:rPr lang="ru-RU" sz="8400" i="0" u="sng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8400" i="0" u="sng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  <m:r>
                      <a:rPr lang="ru-RU" sz="8400" i="0" u="sng">
                        <a:solidFill>
                          <a:schemeClr val="tx1"/>
                        </a:solidFill>
                        <a:latin typeface="Cambria Math"/>
                      </a:rPr>
                      <m:t>)≥</m:t>
                    </m:r>
                    <m:r>
                      <m:rPr>
                        <m:sty m:val="p"/>
                      </m:rPr>
                      <a:rPr lang="ru-RU" sz="8400" i="0" u="sng">
                        <a:solidFill>
                          <a:schemeClr val="tx1"/>
                        </a:solidFill>
                        <a:latin typeface="Cambria Math"/>
                      </a:rPr>
                      <m:t>φ</m:t>
                    </m:r>
                    <m:r>
                      <a:rPr lang="ru-RU" sz="8400" i="0" u="sng">
                        <a:solidFill>
                          <a:schemeClr val="tx1"/>
                        </a:solidFill>
                        <a:latin typeface="Cambria Math"/>
                      </a:rPr>
                      <m:t>}:</m:t>
                    </m:r>
                  </m:oMath>
                </a14:m>
                <a:endParaRPr lang="ru-RU" sz="8400" u="sng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  </a:t>
                </a:r>
                <a:endParaRPr lang="ru-RU" sz="8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 При заданном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8000" i="0">
                        <a:solidFill>
                          <a:schemeClr val="tx1"/>
                        </a:solidFill>
                        <a:latin typeface="Cambria Math"/>
                      </a:rPr>
                      <m:t>φ</m:t>
                    </m:r>
                    <m:r>
                      <a:rPr lang="ru-RU" sz="8000" i="0">
                        <a:solidFill>
                          <a:schemeClr val="tx1"/>
                        </a:solidFill>
                        <a:latin typeface="Cambria Math"/>
                      </a:rPr>
                      <m:t>=0.95</m:t>
                    </m:r>
                  </m:oMath>
                </a14:m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вероятностн</a:t>
                </a:r>
                <a:r>
                  <a:rPr lang="ru-RU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ый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критери</a:t>
                </a:r>
                <a:r>
                  <a:rPr lang="ru-RU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й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8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0.4325 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 </a:t>
                </a:r>
                <a:r>
                  <a:rPr lang="en-US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доли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акций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в пор</a:t>
                </a:r>
                <a:r>
                  <a:rPr lang="ru-RU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</a:t>
                </a:r>
                <a:r>
                  <a:rPr lang="en-US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феле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 = [0.260, 0., 0.119, 0.619]</a:t>
                </a:r>
                <a:r>
                  <a:rPr lang="ru-RU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ru-RU" sz="8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 При заданном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8000" i="0">
                        <a:solidFill>
                          <a:schemeClr val="tx1"/>
                        </a:solidFill>
                        <a:latin typeface="Cambria Math"/>
                      </a:rPr>
                      <m:t>φ</m:t>
                    </m:r>
                    <m:r>
                      <a:rPr lang="ru-RU" sz="8000" i="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значение вероятностного критерия </a:t>
                </a:r>
                <a:r>
                  <a:rPr lang="en-US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равно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8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0.3915 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 </a:t>
                </a:r>
                <a:r>
                  <a:rPr lang="en-US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доли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акций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в пор</a:t>
                </a:r>
                <a:r>
                  <a:rPr lang="ru-RU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</a:t>
                </a:r>
                <a:r>
                  <a:rPr lang="en-US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феле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 = [0.193, 0., 0.07, 0.719]</a:t>
                </a:r>
                <a:endParaRPr lang="ru-RU" sz="8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ru-RU" sz="8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 При заданном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8000" i="0">
                        <a:solidFill>
                          <a:schemeClr val="tx1"/>
                        </a:solidFill>
                        <a:latin typeface="Cambria Math"/>
                      </a:rPr>
                      <m:t>φ</m:t>
                    </m:r>
                    <m:r>
                      <a:rPr lang="ru-RU" sz="8000" i="0">
                        <a:solidFill>
                          <a:schemeClr val="tx1"/>
                        </a:solidFill>
                        <a:latin typeface="Cambria Math"/>
                      </a:rPr>
                      <m:t>=1.05</m:t>
                    </m:r>
                  </m:oMath>
                </a14:m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значение вероятностного критерия </a:t>
                </a:r>
                <a:r>
                  <a:rPr lang="en-US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равно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8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0.3019 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 </a:t>
                </a:r>
                <a:r>
                  <a:rPr lang="en-US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доли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акций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в пор</a:t>
                </a:r>
                <a:r>
                  <a:rPr lang="ru-RU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</a:t>
                </a:r>
                <a:r>
                  <a:rPr lang="en-US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феле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 = [0.17, 0., 0., 0.83]</a:t>
                </a:r>
                <a:endParaRPr lang="ru-RU" sz="8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ru-RU" sz="8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 При заданном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8000" i="0">
                        <a:solidFill>
                          <a:schemeClr val="tx1"/>
                        </a:solidFill>
                        <a:latin typeface="Cambria Math"/>
                      </a:rPr>
                      <m:t>φ</m:t>
                    </m:r>
                    <m:r>
                      <a:rPr lang="ru-RU" sz="8000" i="0">
                        <a:solidFill>
                          <a:schemeClr val="tx1"/>
                        </a:solidFill>
                        <a:latin typeface="Cambria Math"/>
                      </a:rPr>
                      <m:t>=1.1</m:t>
                    </m:r>
                  </m:oMath>
                </a14:m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значение вероятностного критерия </a:t>
                </a:r>
                <a:r>
                  <a:rPr lang="en-US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равно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8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0.2298 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 </a:t>
                </a:r>
                <a:r>
                  <a:rPr lang="en-US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доли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акций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в пор</a:t>
                </a:r>
                <a:r>
                  <a:rPr lang="ru-RU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</a:t>
                </a:r>
                <a:r>
                  <a:rPr lang="en-US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феле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 = [0.029, 0., 0., 0.971]</a:t>
                </a:r>
                <a:endParaRPr lang="ru-RU" sz="8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ru-RU" sz="8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 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При заданном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8000" i="0">
                        <a:solidFill>
                          <a:schemeClr val="tx1"/>
                        </a:solidFill>
                        <a:latin typeface="Cambria Math"/>
                      </a:rPr>
                      <m:t>φ</m:t>
                    </m:r>
                    <m:r>
                      <a:rPr lang="ru-RU" sz="8000" i="0">
                        <a:solidFill>
                          <a:schemeClr val="tx1"/>
                        </a:solidFill>
                        <a:latin typeface="Cambria Math"/>
                      </a:rPr>
                      <m:t>=1.2</m:t>
                    </m:r>
                  </m:oMath>
                </a14:m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значение вероятностного критерия </a:t>
                </a:r>
                <a:r>
                  <a:rPr lang="en-US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равно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8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0.1179 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 </a:t>
                </a:r>
                <a:r>
                  <a:rPr lang="en-US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доли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акций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в пор</a:t>
                </a:r>
                <a:r>
                  <a:rPr lang="ru-RU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</a:t>
                </a:r>
                <a:r>
                  <a:rPr lang="en-US" sz="8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феле</a:t>
                </a:r>
                <a:r>
                  <a:rPr lang="en-US" sz="8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 = [0., 0., 0., 1.0]</a:t>
                </a:r>
                <a:endParaRPr lang="ru-RU" sz="8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algn="ctr">
                  <a:buClrTx/>
                </a:pPr>
                <a:endParaRPr lang="ru-RU" sz="2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/>
              </p:nvPr>
            </p:nvSpPr>
            <p:spPr>
              <a:xfrm>
                <a:off x="504000" y="683493"/>
                <a:ext cx="9071640" cy="6336704"/>
              </a:xfrm>
              <a:blipFill rotWithShape="1">
                <a:blip r:embed="rId2"/>
                <a:stretch>
                  <a:fillRect l="-1815" r="-2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3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одзаголовок 2"/>
              <p:cNvSpPr>
                <a:spLocks noGrp="1"/>
              </p:cNvSpPr>
              <p:nvPr>
                <p:ph type="subTitle"/>
              </p:nvPr>
            </p:nvSpPr>
            <p:spPr>
              <a:xfrm>
                <a:off x="504000" y="683493"/>
                <a:ext cx="9071640" cy="6336704"/>
              </a:xfrm>
            </p:spPr>
            <p:txBody>
              <a:bodyPr>
                <a:normAutofit/>
              </a:bodyPr>
              <a:lstStyle/>
              <a:p>
                <a:pPr algn="ctr"/>
                <a:endParaRPr lang="en-US" sz="2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23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2100" u="sng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 </a:t>
                </a:r>
                <a:r>
                  <a:rPr lang="en-US" sz="2100" u="sn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задаче </a:t>
                </a:r>
                <a:r>
                  <a:rPr lang="ru-RU" sz="2100" u="sng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минимизации </a:t>
                </a:r>
                <a:r>
                  <a:rPr lang="ru-RU" sz="2100" u="sng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квантильного</a:t>
                </a:r>
                <a:r>
                  <a:rPr lang="en-US" sz="2100" u="sng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критерия</a:t>
                </a:r>
                <a:r>
                  <a:rPr lang="ru-RU" sz="2100" u="sng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 u="sng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100" i="0" u="sng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100" i="0" u="sng">
                            <a:solidFill>
                              <a:schemeClr val="tx1"/>
                            </a:solidFill>
                            <a:latin typeface="Cambria Math"/>
                          </a:rPr>
                          <m:t>α</m:t>
                        </m:r>
                      </m:sub>
                    </m:sSub>
                    <m:d>
                      <m:dPr>
                        <m:ctrlPr>
                          <a:rPr lang="ru-RU" sz="2100" i="1" u="sng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100" i="1" u="sng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100" i="0" u="sng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100" i="0" u="sng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ru-RU" sz="2100" i="0" u="sng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 sz="2100" i="0" u="sng">
                        <a:solidFill>
                          <a:schemeClr val="tx1"/>
                        </a:solidFill>
                        <a:latin typeface="Cambria Math"/>
                      </a:rPr>
                      <m:t>min</m:t>
                    </m:r>
                    <m:r>
                      <a:rPr lang="ru-RU" sz="2100" i="0" u="sng">
                        <a:solidFill>
                          <a:schemeClr val="tx1"/>
                        </a:solidFill>
                        <a:latin typeface="Cambria Math"/>
                      </a:rPr>
                      <m:t>{</m:t>
                    </m:r>
                    <m:r>
                      <m:rPr>
                        <m:sty m:val="p"/>
                      </m:rPr>
                      <a:rPr lang="ru-RU" sz="2100" i="0" u="sng">
                        <a:solidFill>
                          <a:schemeClr val="tx1"/>
                        </a:solidFill>
                        <a:latin typeface="Cambria Math"/>
                      </a:rPr>
                      <m:t>φ</m:t>
                    </m:r>
                    <m:r>
                      <a:rPr lang="ru-RU" sz="2100" i="0" u="sng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ru-RU" sz="2100" i="1" u="sng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100" i="0" u="sng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100" i="0" u="sng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sub>
                    </m:sSub>
                    <m:d>
                      <m:dPr>
                        <m:ctrlPr>
                          <a:rPr lang="ru-RU" sz="2100" i="1" u="sng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100" i="1" u="sng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100" i="0" u="sng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100" i="0" u="sng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ru-RU" sz="2100" i="0" u="sng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l-GR" sz="2100" i="0" u="sng">
                        <a:solidFill>
                          <a:schemeClr val="tx1"/>
                        </a:solidFill>
                        <a:latin typeface="Cambria Math"/>
                      </a:rPr>
                      <m:t>α</m:t>
                    </m:r>
                    <m:r>
                      <a:rPr lang="ru-RU" sz="2100" i="0" u="sng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100" u="sng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2100" u="sng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 При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заданно</a:t>
                </a:r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й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вероятности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>
                        <a:solidFill>
                          <a:schemeClr val="tx1"/>
                        </a:solidFill>
                        <a:latin typeface="Cambria Math"/>
                      </a:rPr>
                      <m:t>α</m:t>
                    </m:r>
                    <m:r>
                      <a:rPr lang="ru-RU" sz="2000" i="0">
                        <a:solidFill>
                          <a:schemeClr val="tx1"/>
                        </a:solidFill>
                        <a:latin typeface="Cambria Math"/>
                      </a:rPr>
                      <m:t>=0.9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значение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квантильного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критерия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равно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1.01566845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доли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акций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в пор</a:t>
                </a:r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феле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 = [0.778, 0, 0,  0.222]</a:t>
                </a:r>
                <a:endParaRPr lang="ru-RU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ru-RU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 При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заданно</a:t>
                </a:r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й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вероятности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>
                        <a:solidFill>
                          <a:schemeClr val="tx1"/>
                        </a:solidFill>
                        <a:latin typeface="Cambria Math"/>
                      </a:rPr>
                      <m:t>α</m:t>
                    </m:r>
                    <m:r>
                      <a:rPr lang="ru-RU" sz="2000" i="0">
                        <a:solidFill>
                          <a:schemeClr val="tx1"/>
                        </a:solidFill>
                        <a:latin typeface="Cambria Math"/>
                      </a:rPr>
                      <m:t>=0.95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значение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квантильного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критерия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равно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1.01236375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доли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акций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в пор</a:t>
                </a:r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феле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 = [0.721, 0, 0,  0.279]</a:t>
                </a:r>
                <a:endParaRPr lang="ru-RU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ru-RU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 При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заданно</a:t>
                </a:r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й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вероятности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i="0">
                        <a:solidFill>
                          <a:schemeClr val="tx1"/>
                        </a:solidFill>
                        <a:latin typeface="Cambria Math"/>
                      </a:rPr>
                      <m:t>α</m:t>
                    </m:r>
                    <m:r>
                      <a:rPr lang="ru-RU" sz="2000" i="0">
                        <a:solidFill>
                          <a:schemeClr val="tx1"/>
                        </a:solidFill>
                        <a:latin typeface="Cambria Math"/>
                      </a:rPr>
                      <m:t>=0.99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значение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квантильного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критерия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равно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1.00924433и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доли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акций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в пор</a:t>
                </a:r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феле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 = [0.685, 0, 0, 0.315]</a:t>
                </a:r>
              </a:p>
              <a:p>
                <a:pPr marL="342900" indent="-342900">
                  <a:buFontTx/>
                  <a:buChar char="-"/>
                </a:pPr>
                <a:endParaRPr lang="en-US" sz="2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buClrTx/>
                </a:pPr>
                <a:endParaRPr lang="ru-RU" sz="2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/>
              </p:nvPr>
            </p:nvSpPr>
            <p:spPr>
              <a:xfrm>
                <a:off x="504000" y="683493"/>
                <a:ext cx="9071640" cy="6336704"/>
              </a:xfrm>
              <a:blipFill rotWithShape="1">
                <a:blip r:embed="rId2"/>
                <a:stretch>
                  <a:fillRect l="-1747" r="-3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9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одзаголовок 2"/>
              <p:cNvSpPr>
                <a:spLocks noGrp="1"/>
              </p:cNvSpPr>
              <p:nvPr>
                <p:ph type="subTitle"/>
              </p:nvPr>
            </p:nvSpPr>
            <p:spPr>
              <a:xfrm>
                <a:off x="504000" y="683493"/>
                <a:ext cx="9071640" cy="6336704"/>
              </a:xfrm>
            </p:spPr>
            <p:txBody>
              <a:bodyPr>
                <a:normAutofit/>
              </a:bodyPr>
              <a:lstStyle/>
              <a:p>
                <a:pPr>
                  <a:buClrTx/>
                </a:pPr>
                <a:r>
                  <a:rPr lang="ru-RU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Были отброшены две худшие акции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LNTA, MGNT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  <a:p>
                <a:pPr>
                  <a:buClrTx/>
                </a:pPr>
                <a:endParaRPr lang="ru-RU" sz="2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Tx/>
                </a:pPr>
                <a:r>
                  <a:rPr lang="ru-RU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График зависимости функции вероятности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e>
                    </m:d>
                    <m: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u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)≥</m:t>
                    </m:r>
                    <m:r>
                      <m:rPr>
                        <m:sty m:val="p"/>
                      </m:rP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φ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от структуры портфеля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 = [y,0,0,1-y]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при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 = [0,1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solidFill>
                          <a:prstClr val="black"/>
                        </a:solidFill>
                        <a:latin typeface="Cambria Math"/>
                      </a:rPr>
                      <m:t>φ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0.7</a:t>
                </a:r>
              </a:p>
              <a:p>
                <a:pPr>
                  <a:buClrTx/>
                </a:pPr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Tx/>
                </a:pPr>
                <a:endParaRPr lang="ru-RU" sz="2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Tx/>
                </a:pPr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Tx/>
                </a:pPr>
                <a:endParaRPr lang="ru-RU" sz="2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Tx/>
                </a:pPr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Tx/>
                </a:pPr>
                <a:endParaRPr lang="ru-RU" sz="2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Tx/>
                </a:pPr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Tx/>
                </a:pPr>
                <a:endParaRPr lang="ru-RU" sz="2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Tx/>
                </a:pPr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Tx/>
                </a:pPr>
                <a:endParaRPr lang="ru-RU" sz="2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Tx/>
                </a:pPr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Tx/>
                </a:pPr>
                <a:endParaRPr lang="ru-RU" sz="2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Tx/>
                </a:pPr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/>
              </p:nvPr>
            </p:nvSpPr>
            <p:spPr>
              <a:xfrm>
                <a:off x="504000" y="683493"/>
                <a:ext cx="9071640" cy="6336704"/>
              </a:xfrm>
              <a:blipFill rotWithShape="1">
                <a:blip r:embed="rId2"/>
                <a:stretch>
                  <a:fillRect l="-2083" t="-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5976" y="230418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94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одзаголовок 2"/>
              <p:cNvSpPr>
                <a:spLocks noGrp="1"/>
              </p:cNvSpPr>
              <p:nvPr>
                <p:ph type="subTitle"/>
              </p:nvPr>
            </p:nvSpPr>
            <p:spPr>
              <a:xfrm>
                <a:off x="504000" y="683493"/>
                <a:ext cx="9071640" cy="6336704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ru-RU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График зависимости функции вероятности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e>
                    </m:d>
                    <m: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u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)≥</m:t>
                    </m:r>
                    <m:r>
                      <m:rPr>
                        <m:sty m:val="p"/>
                      </m:rP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φ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от структуры портфеля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 = [y,0,0,1-y] </a:t>
                </a:r>
                <a:r>
                  <a:rPr lang="ru-RU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при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y = [0,1] </a:t>
                </a:r>
                <a:r>
                  <a:rPr lang="ru-RU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solidFill>
                          <a:prstClr val="black"/>
                        </a:solidFill>
                        <a:latin typeface="Cambria Math"/>
                      </a:rPr>
                      <m:t>φ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buClrTx/>
                </a:pPr>
                <a:endParaRPr lang="ru-RU" sz="2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/>
              </p:nvPr>
            </p:nvSpPr>
            <p:spPr>
              <a:xfrm>
                <a:off x="504000" y="683493"/>
                <a:ext cx="9071640" cy="6336704"/>
              </a:xfrm>
              <a:blipFill rotWithShape="1">
                <a:blip r:embed="rId2"/>
                <a:stretch>
                  <a:fillRect l="-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992" y="208815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37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Shape 1"/>
              <p:cNvSpPr txBox="1"/>
              <p:nvPr/>
            </p:nvSpPr>
            <p:spPr>
              <a:xfrm>
                <a:off x="504000" y="395461"/>
                <a:ext cx="9216832" cy="7056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 lang="en-US" sz="26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260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ru-RU" sz="2600" b="1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Постановка</a:t>
                </a:r>
                <a:r>
                  <a:rPr lang="ru-RU" sz="26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600" b="1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задачи</a:t>
                </a:r>
              </a:p>
              <a:p>
                <a:pPr algn="ctr"/>
                <a:endParaRPr lang="ru-RU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300" b="0" i="0" smtClean="0">
                            <a:latin typeface="Cambria Math"/>
                          </a:rPr>
                          <m:t>Пусть </m:t>
                        </m:r>
                        <m:r>
                          <m:rPr>
                            <m:sty m:val="p"/>
                          </m:rPr>
                          <a:rPr lang="en-US" sz="2300" b="0" i="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en-US" sz="2300" b="0" i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300" b="0" i="0">
                        <a:latin typeface="Cambria Math"/>
                      </a:rPr>
                      <m:t>−</m:t>
                    </m:r>
                    <m:r>
                      <a:rPr lang="ru-RU" sz="2300" b="0" i="0" smtClean="0">
                        <a:latin typeface="Cambria Math"/>
                      </a:rPr>
                      <m:t> </m:t>
                    </m:r>
                    <m:r>
                      <a:rPr lang="ru-RU" sz="2300" b="0" i="0">
                        <a:latin typeface="Cambria Math"/>
                      </a:rPr>
                      <m:t>начальный капитал</m:t>
                    </m:r>
                    <m:r>
                      <a:rPr lang="ru-RU" sz="2300" b="0" i="0" smtClean="0">
                        <a:latin typeface="Cambria Math"/>
                      </a:rPr>
                      <m:t>. </m:t>
                    </m:r>
                  </m:oMath>
                </a14:m>
                <a:endParaRPr lang="ru-RU" sz="23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3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300" b="0" i="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en-US" sz="2300" b="0" i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3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300">
                        <a:latin typeface="Cambria Math"/>
                      </a:rPr>
                      <m:t>u</m:t>
                    </m:r>
                    <m:r>
                      <a:rPr lang="ru-RU" sz="230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300">
                        <a:latin typeface="Cambria Math"/>
                      </a:rPr>
                      <m:t>X</m:t>
                    </m:r>
                    <m:r>
                      <a:rPr lang="ru-RU" sz="2300">
                        <a:latin typeface="Cambria Math"/>
                      </a:rPr>
                      <m:t>)</m:t>
                    </m:r>
                    <m:r>
                      <a:rPr lang="ru-RU" sz="2300" b="0" i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3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300" b="0" i="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en-US" sz="2300" b="0" i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3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300" b="0" i="0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ru-RU" sz="23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300" b="0" i="0"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ru-RU" sz="2300" b="0" i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3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300" b="0" i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ru-RU" sz="2300" b="0" i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300" b="0" i="1" smtClean="0">
                            <a:latin typeface="Cambria Math"/>
                          </a:rPr>
                          <m:t>+</m:t>
                        </m:r>
                        <m:r>
                          <a:rPr lang="ru-RU" sz="2300" b="0" i="0">
                            <a:latin typeface="Cambria Math"/>
                          </a:rPr>
                          <m:t>...+</m:t>
                        </m:r>
                        <m:sSub>
                          <m:sSubPr>
                            <m:ctrlPr>
                              <a:rPr lang="ru-RU" sz="23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300" b="0" i="0"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300" b="0" i="0">
                                <a:latin typeface="Cambria Math"/>
                              </a:rPr>
                              <m:t>n</m:t>
                            </m:r>
                          </m:sub>
                        </m:sSub>
                        <m:sSub>
                          <m:sSubPr>
                            <m:ctrlPr>
                              <a:rPr lang="ru-RU" sz="23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300" b="0" i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300" b="0" i="0"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ru-RU" sz="2300" b="0" i="0" smtClean="0">
                        <a:latin typeface="Cambria Math"/>
                      </a:rPr>
                      <m:t> −</m:t>
                    </m:r>
                    <m:r>
                      <m:rPr>
                        <m:nor/>
                      </m:rPr>
                      <a:rPr lang="ru-RU" sz="23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изменение капитал</m:t>
                    </m:r>
                    <m:r>
                      <m:rPr>
                        <m:nor/>
                      </m:rPr>
                      <a:rPr lang="ru-RU" sz="230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а</m:t>
                    </m:r>
                  </m:oMath>
                </a14:m>
                <a:r>
                  <a:rPr lang="ru-RU" sz="23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за какой-то период времени, где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300" b="0" i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300" b="0" i="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en-US" sz="2300" b="0" i="0">
                        <a:latin typeface="Cambria Math"/>
                      </a:rPr>
                      <m:t> </m:t>
                    </m:r>
                    <m:r>
                      <a:rPr lang="ru-RU" sz="2300" b="0" i="0">
                        <a:latin typeface="Cambria Math"/>
                      </a:rPr>
                      <m:t>− случайная доходность </m:t>
                    </m:r>
                    <m:r>
                      <m:rPr>
                        <m:sty m:val="p"/>
                      </m:rPr>
                      <a:rPr lang="en-US" sz="2300" b="0" i="0">
                        <a:latin typeface="Cambria Math"/>
                      </a:rPr>
                      <m:t>n</m:t>
                    </m:r>
                    <m:r>
                      <a:rPr lang="en-US" sz="2300" b="0" i="0">
                        <a:latin typeface="Cambria Math"/>
                      </a:rPr>
                      <m:t>−го актива</m:t>
                    </m:r>
                  </m:oMath>
                </a14:m>
                <a:endParaRPr lang="ru-RU" sz="23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300" b="0" i="0"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300" b="0" i="0">
                            <a:latin typeface="Cambria Math"/>
                          </a:rPr>
                          <m:t>n</m:t>
                        </m:r>
                      </m:sub>
                    </m:sSub>
                  </m:oMath>
                </a14:m>
                <a:r>
                  <a:rPr lang="ru-RU" sz="23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0">
                        <a:latin typeface="Cambria Math"/>
                      </a:rPr>
                      <m:t>−</m:t>
                    </m:r>
                    <m:r>
                      <a:rPr lang="en-US" sz="2300" b="0" i="0" smtClean="0">
                        <a:latin typeface="Cambria Math"/>
                      </a:rPr>
                      <m:t> </m:t>
                    </m:r>
                    <m:r>
                      <a:rPr lang="ru-RU" sz="2300" b="0" i="0" smtClean="0">
                        <a:latin typeface="Cambria Math"/>
                      </a:rPr>
                      <m:t>доля </m:t>
                    </m:r>
                    <m:r>
                      <m:rPr>
                        <m:sty m:val="p"/>
                      </m:rPr>
                      <a:rPr lang="en-US" sz="2300" b="0" i="0">
                        <a:latin typeface="Cambria Math"/>
                      </a:rPr>
                      <m:t>n</m:t>
                    </m:r>
                    <m:r>
                      <a:rPr lang="en-US" sz="2300" b="0" i="0">
                        <a:latin typeface="Cambria Math"/>
                      </a:rPr>
                      <m:t>−го актива</m:t>
                    </m:r>
                  </m:oMath>
                </a14:m>
                <a:endParaRPr lang="en-US" sz="23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ru-RU" sz="23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3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При этом на доли накладываются ограничения</a:t>
                </a:r>
                <a:r>
                  <a:rPr lang="en-US" sz="23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ru-RU" sz="23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300" b="0" i="0"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ru-RU" sz="2300" b="0" i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300" b="0" i="0">
                        <a:latin typeface="Cambria Math"/>
                      </a:rPr>
                      <m:t>+...+</m:t>
                    </m:r>
                    <m:sSub>
                      <m:sSubPr>
                        <m:ctrlPr>
                          <a:rPr lang="ru-RU" sz="23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300" b="0" i="0"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300" b="0" i="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ru-RU" sz="2300" b="0" i="0">
                        <a:latin typeface="Cambria Math"/>
                      </a:rPr>
                      <m:t>=1</m:t>
                    </m:r>
                  </m:oMath>
                </a14:m>
                <a:r>
                  <a:rPr lang="ru-RU" sz="2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300" b="0" i="0"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ru-RU" sz="2300" b="0" i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300" b="0" i="0">
                        <a:latin typeface="Cambria Math"/>
                      </a:rPr>
                      <m:t>≥0,...,</m:t>
                    </m:r>
                    <m:sSub>
                      <m:sSubPr>
                        <m:ctrlPr>
                          <a:rPr lang="ru-RU" sz="23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300" b="0" i="0"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300" b="0" i="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ru-RU" sz="2300" b="0" i="0">
                        <a:latin typeface="Cambria Math"/>
                      </a:rPr>
                      <m:t>≥0</m:t>
                    </m:r>
                  </m:oMath>
                </a14:m>
                <a:endParaRPr lang="en-US" sz="23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3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3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Вероятностный </a:t>
                </a:r>
                <a:r>
                  <a:rPr lang="ru-RU" sz="2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и квантильный критерии:</a:t>
                </a:r>
              </a:p>
              <a:p>
                <a:r>
                  <a:rPr lang="ru-RU" sz="2300" dirty="0"/>
                  <a:t>1)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230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300">
                            <a:latin typeface="Cambria Math"/>
                          </a:rPr>
                          <m:t>φ</m:t>
                        </m:r>
                      </m:sub>
                    </m:sSub>
                    <m:d>
                      <m:dPr>
                        <m:ctrlPr>
                          <a:rPr lang="ru-RU" sz="23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300">
                            <a:latin typeface="Cambria Math"/>
                          </a:rPr>
                          <m:t>u</m:t>
                        </m:r>
                      </m:e>
                    </m:d>
                    <m:r>
                      <a:rPr lang="ru-RU" sz="23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 sz="2300">
                        <a:latin typeface="Cambria Math"/>
                      </a:rPr>
                      <m:t>P</m:t>
                    </m:r>
                    <m:sSub>
                      <m:sSubPr>
                        <m:ctrlPr>
                          <a:rPr lang="ru-RU" sz="23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300">
                            <a:latin typeface="Cambria Math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sz="2300">
                            <a:latin typeface="Cambria Math"/>
                          </a:rPr>
                          <m:t>X</m:t>
                        </m:r>
                        <m:r>
                          <a:rPr lang="ru-RU" sz="2300">
                            <a:latin typeface="Cambria Math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3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ru-RU" sz="23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3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300">
                        <a:latin typeface="Cambria Math"/>
                      </a:rPr>
                      <m:t>u</m:t>
                    </m:r>
                    <m:r>
                      <a:rPr lang="ru-RU" sz="230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300">
                        <a:latin typeface="Cambria Math"/>
                      </a:rPr>
                      <m:t>X</m:t>
                    </m:r>
                    <m:r>
                      <a:rPr lang="ru-RU" sz="2300">
                        <a:latin typeface="Cambria Math"/>
                      </a:rPr>
                      <m:t>)≥</m:t>
                    </m:r>
                    <m:r>
                      <m:rPr>
                        <m:sty m:val="p"/>
                      </m:rPr>
                      <a:rPr lang="ru-RU" sz="2300">
                        <a:latin typeface="Cambria Math"/>
                      </a:rPr>
                      <m:t>φ</m:t>
                    </m:r>
                    <m:r>
                      <a:rPr lang="ru-RU" sz="2300">
                        <a:latin typeface="Cambria Math"/>
                      </a:rPr>
                      <m:t>}</m:t>
                    </m:r>
                  </m:oMath>
                </a14:m>
                <a:endParaRPr lang="ru-RU" sz="2300" dirty="0"/>
              </a:p>
              <a:p>
                <a:r>
                  <a:rPr lang="ru-RU" sz="2300" dirty="0"/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30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300">
                            <a:latin typeface="Cambria Math"/>
                          </a:rPr>
                          <m:t>α</m:t>
                        </m:r>
                      </m:sub>
                    </m:sSub>
                    <m:d>
                      <m:dPr>
                        <m:ctrlPr>
                          <a:rPr lang="ru-RU" sz="23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300">
                            <a:latin typeface="Cambria Math"/>
                          </a:rPr>
                          <m:t>u</m:t>
                        </m:r>
                      </m:e>
                    </m:d>
                    <m:r>
                      <a:rPr lang="ru-RU" sz="23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 sz="2300">
                        <a:latin typeface="Cambria Math"/>
                      </a:rPr>
                      <m:t>min</m:t>
                    </m:r>
                    <m:r>
                      <a:rPr lang="ru-RU" sz="2300">
                        <a:latin typeface="Cambria Math"/>
                      </a:rPr>
                      <m:t>{</m:t>
                    </m:r>
                    <m:r>
                      <m:rPr>
                        <m:sty m:val="p"/>
                      </m:rPr>
                      <a:rPr lang="ru-RU" sz="2300">
                        <a:latin typeface="Cambria Math"/>
                      </a:rPr>
                      <m:t>φ</m:t>
                    </m:r>
                    <m:r>
                      <a:rPr lang="ru-RU" sz="230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ru-RU" sz="23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30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300">
                            <a:latin typeface="Cambria Math"/>
                          </a:rPr>
                          <m:t>φ</m:t>
                        </m:r>
                      </m:sub>
                    </m:sSub>
                    <m:d>
                      <m:dPr>
                        <m:ctrlPr>
                          <a:rPr lang="ru-RU" sz="23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300">
                            <a:latin typeface="Cambria Math"/>
                          </a:rPr>
                          <m:t>u</m:t>
                        </m:r>
                      </m:e>
                    </m:d>
                    <m:r>
                      <a:rPr lang="ru-RU" sz="230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l-GR" sz="2300">
                        <a:latin typeface="Cambria Math"/>
                      </a:rPr>
                      <m:t>α</m:t>
                    </m:r>
                    <m:r>
                      <a:rPr lang="ru-RU" sz="2300">
                        <a:latin typeface="Cambria Math"/>
                      </a:rPr>
                      <m:t>}</m:t>
                    </m:r>
                  </m:oMath>
                </a14:m>
                <a:endParaRPr lang="ru-RU" sz="2300" dirty="0" smtClean="0"/>
              </a:p>
              <a:p>
                <a:endParaRPr lang="ru-RU" sz="2300" dirty="0" smtClean="0"/>
              </a:p>
              <a:p>
                <a:r>
                  <a:rPr lang="ru-RU" sz="23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Не соответствуют стандартному определению, но легко приводятся к ним заменой капитала на потери </a:t>
                </a:r>
                <a:endParaRPr lang="ru-RU" sz="23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32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Shap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" y="395461"/>
                <a:ext cx="9216832" cy="7056784"/>
              </a:xfrm>
              <a:prstGeom prst="rect">
                <a:avLst/>
              </a:prstGeom>
              <a:blipFill rotWithShape="1">
                <a:blip r:embed="rId2"/>
                <a:stretch>
                  <a:fillRect l="-1984" b="-30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одзаголовок 2"/>
              <p:cNvSpPr>
                <a:spLocks noGrp="1"/>
              </p:cNvSpPr>
              <p:nvPr>
                <p:ph type="subTitle"/>
              </p:nvPr>
            </p:nvSpPr>
            <p:spPr>
              <a:xfrm>
                <a:off x="504000" y="683493"/>
                <a:ext cx="9071640" cy="6336704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ru-RU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График зависимости функции вероятности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φ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e>
                    </m:d>
                    <m: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u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)≥</m:t>
                    </m:r>
                    <m:r>
                      <m:rPr>
                        <m:sty m:val="p"/>
                      </m:rP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φ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от структуры портфеля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 = [y,0,0,1-y] </a:t>
                </a:r>
                <a:r>
                  <a:rPr lang="ru-RU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при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y = [0,1] </a:t>
                </a:r>
                <a:r>
                  <a:rPr lang="ru-RU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solidFill>
                          <a:prstClr val="black"/>
                        </a:solidFill>
                        <a:latin typeface="Cambria Math"/>
                      </a:rPr>
                      <m:t>φ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1.2</a:t>
                </a: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buClrTx/>
                </a:pPr>
                <a:endParaRPr lang="ru-RU" sz="2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/>
              </p:nvPr>
            </p:nvSpPr>
            <p:spPr>
              <a:xfrm>
                <a:off x="504000" y="683493"/>
                <a:ext cx="9071640" cy="6336704"/>
              </a:xfrm>
              <a:blipFill rotWithShape="1">
                <a:blip r:embed="rId2"/>
                <a:stretch>
                  <a:fillRect l="-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4672" y="208815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48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/>
          </p:nvPr>
        </p:nvSpPr>
        <p:spPr>
          <a:xfrm>
            <a:off x="504000" y="683493"/>
            <a:ext cx="9288840" cy="6336704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ru-RU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Выводы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ru-RU" sz="2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Решена задача формирования портфеля ценных бумаг с вероятностным критерием. Для описания распределения вектора доходностей использовался подход, основанный на применении </a:t>
            </a:r>
            <a:r>
              <a:rPr lang="ru-RU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копул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Для решения задачи оптимизации критерия 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использовалась 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аппроксимация градиента и метод проекции градиента, для учета ограничений. Данный подход представляется достаточно гибким, так как позволяет легко заменить как распределение вектора случайных параметров, так и целевую функцию, не меняя ключевые соотношения и алгоритмы.</a:t>
            </a:r>
          </a:p>
        </p:txBody>
      </p:sp>
    </p:spTree>
    <p:extLst>
      <p:ext uri="{BB962C8B-B14F-4D97-AF65-F5344CB8AC3E}">
        <p14:creationId xmlns:p14="http://schemas.microsoft.com/office/powerpoint/2010/main" val="234784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04000" y="683493"/>
            <a:ext cx="9071640" cy="6336704"/>
          </a:xfrm>
        </p:spPr>
        <p:txBody>
          <a:bodyPr>
            <a:normAutofit/>
          </a:bodyPr>
          <a:lstStyle/>
          <a:p>
            <a:pPr marL="120953" indent="0" algn="ctr">
              <a:buClrTx/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Обзор литературы</a:t>
            </a:r>
          </a:p>
          <a:p>
            <a:pPr marL="120953" indent="0" algn="ctr">
              <a:buClrTx/>
              <a:buNone/>
            </a:pPr>
            <a:endParaRPr lang="ru-RU" sz="2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середине 20 века Гарри </a:t>
            </a:r>
            <a:r>
              <a:rPr lang="ru-RU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Марковиц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заложил основы портфельной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теории</a:t>
            </a:r>
          </a:p>
          <a:p>
            <a:pPr>
              <a:buClrTx/>
            </a:pPr>
            <a:endParaRPr lang="ru-RU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953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Наличие случайных факторов при формировании доходностей, позволяет свести задачу к стохастическому программированию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Подобные задачи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вероятностным и </a:t>
            </a:r>
            <a:r>
              <a:rPr lang="ru-RU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квантильным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критерием были рассмотрены в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953" indent="0">
              <a:buClrTx/>
              <a:buNone/>
            </a:pPr>
            <a:endParaRPr lang="ru-RU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853" indent="-342900">
              <a:buClrTx/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Stoyanov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S.V.,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Rachev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S.T.,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Fabozzi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F.J. Optimal financial portfolios // Applied Mathematical Finance. 2007. V. 14. No. 5. P. 401-436. </a:t>
            </a:r>
            <a:endParaRPr lang="en-US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853" indent="-342900">
              <a:buClrTx/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Lintner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J. The Valuation of Risk Assets and the Selection of Risky Investments in Stock Portfolios and Capital Budgets // Review of Economics and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Statistics. 1965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47. No 1. P. 13–37.</a:t>
            </a:r>
            <a:endParaRPr lang="en-US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853" indent="-342900">
              <a:buClrTx/>
              <a:buFont typeface="Arial" panose="020B0604020202020204" pitchFamily="34" charset="0"/>
              <a:buChar char="•"/>
            </a:pPr>
            <a:r>
              <a:rPr lang="ru-RU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Кибзун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А.И., Игнатов А.Н. </a:t>
            </a:r>
            <a:r>
              <a:rPr lang="ru-RU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Двухшаговая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задача формирования портфеля ценных бумаг из двух рисковых активов по вероятностному критерию // Автоматика и телемеханика.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78-100.</a:t>
            </a:r>
          </a:p>
        </p:txBody>
      </p:sp>
    </p:spTree>
    <p:extLst>
      <p:ext uri="{BB962C8B-B14F-4D97-AF65-F5344CB8AC3E}">
        <p14:creationId xmlns:p14="http://schemas.microsoft.com/office/powerpoint/2010/main" val="14610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/>
          </p:nvPr>
        </p:nvSpPr>
        <p:spPr>
          <a:xfrm>
            <a:off x="504000" y="683493"/>
            <a:ext cx="9071640" cy="6336704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ru-RU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Портфель будет сформирован из акций 4 торговых сетей</a:t>
            </a:r>
            <a:r>
              <a:rPr lang="en-US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X5 Retail 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тикер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Лента, </a:t>
            </a:r>
            <a:r>
              <a:rPr lang="ru-RU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тикер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LNTA</a:t>
            </a:r>
            <a:endParaRPr lang="ru-RU" sz="2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Магнит, </a:t>
            </a:r>
            <a:r>
              <a:rPr lang="ru-RU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тикер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MGNT</a:t>
            </a:r>
            <a:endParaRPr lang="ru-RU" sz="2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М.Видео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тикер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MVID</a:t>
            </a:r>
            <a:endParaRPr lang="ru-RU" sz="2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</a:pPr>
            <a:endParaRPr lang="ru-RU" sz="26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</a:pPr>
            <a:r>
              <a:rPr lang="ru-RU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предстоит сделать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Определить распределение доходностей по реальным данным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Выбрать способ расчета и оптимизации вероятностного критерия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Рассчитать оптимальную структуру портфеля</a:t>
            </a: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/>
          </p:nvPr>
        </p:nvSpPr>
        <p:spPr>
          <a:xfrm>
            <a:off x="504000" y="683493"/>
            <a:ext cx="9071640" cy="6336704"/>
          </a:xfrm>
        </p:spPr>
        <p:txBody>
          <a:bodyPr>
            <a:normAutofit lnSpcReduction="10000"/>
          </a:bodyPr>
          <a:lstStyle/>
          <a:p>
            <a:pPr algn="ctr">
              <a:buClrTx/>
            </a:pP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График парных доходностей акций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ритейлеров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buClrTx/>
            </a:pP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тикеры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FIVE, LNTA, MGNT, MVID) </a:t>
            </a: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</a:pPr>
            <a:endParaRPr lang="ru-RU" sz="2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</a:pP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</a:pPr>
            <a:endParaRPr lang="ru-RU" sz="2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</a:pP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</a:pPr>
            <a:endParaRPr lang="ru-RU" sz="2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</a:pP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</a:pPr>
            <a:endParaRPr lang="ru-RU" sz="2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</a:pP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</a:pPr>
            <a:endParaRPr lang="ru-RU" sz="2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</a:pP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</a:pPr>
            <a:endParaRPr lang="ru-RU" sz="2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</a:pP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</a:pPr>
            <a:endParaRPr lang="ru-RU" sz="2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</a:pP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</a:pP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esktop\pair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1691605"/>
            <a:ext cx="7783512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6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/>
          </p:nvPr>
        </p:nvSpPr>
        <p:spPr>
          <a:xfrm>
            <a:off x="504000" y="683493"/>
            <a:ext cx="9071640" cy="63367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Недостатки теории </a:t>
            </a:r>
            <a:r>
              <a:rPr lang="ru-RU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Марковица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ru-RU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Модель формирования портфеля в теории </a:t>
            </a:r>
            <a:r>
              <a:rPr lang="ru-RU" sz="2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Марковица</a:t>
            </a:r>
            <a:r>
              <a:rPr lang="ru-RU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предполагает нормальное распределение доходностей ценных бумаг.</a:t>
            </a:r>
          </a:p>
          <a:p>
            <a:pPr>
              <a:buClrTx/>
            </a:pPr>
            <a:r>
              <a:rPr lang="ru-RU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Tx/>
            </a:pPr>
            <a:r>
              <a:rPr lang="ru-RU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Есть работы, которые это опровергают </a:t>
            </a:r>
            <a:r>
              <a:rPr lang="en-U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7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Erb</a:t>
            </a:r>
            <a:r>
              <a:rPr lang="en-U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C.B., </a:t>
            </a:r>
            <a:r>
              <a:rPr lang="en-U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Harvey C.R., </a:t>
            </a:r>
            <a:r>
              <a:rPr lang="en-US" sz="2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Viskanta</a:t>
            </a:r>
            <a:r>
              <a:rPr lang="en-U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T.E. </a:t>
            </a:r>
            <a:r>
              <a:rPr lang="en-U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Forecasting 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Equity </a:t>
            </a:r>
            <a:r>
              <a:rPr lang="en-U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Correlations</a:t>
            </a:r>
            <a:r>
              <a:rPr lang="ru-RU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// 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Analysts </a:t>
            </a:r>
            <a:r>
              <a:rPr lang="en-U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ru-RU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1994. </a:t>
            </a:r>
            <a:r>
              <a:rPr lang="en-U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en-U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No. </a:t>
            </a:r>
            <a:r>
              <a:rPr lang="ru-RU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 </a:t>
            </a:r>
            <a:r>
              <a:rPr lang="ru-RU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en-U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  <a:r>
              <a:rPr lang="en-U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Chen, Fan Y</a:t>
            </a:r>
            <a:r>
              <a:rPr lang="en-U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Patton A</a:t>
            </a:r>
            <a:r>
              <a:rPr lang="en-U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Simple 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tests for models of dependence between financial time series: with applications to US equity returns and exchange </a:t>
            </a:r>
            <a:r>
              <a:rPr lang="en-U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rates</a:t>
            </a:r>
            <a:r>
              <a:rPr lang="ru-RU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// 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London Economics Financial Markets Group Working </a:t>
            </a:r>
            <a:r>
              <a:rPr lang="en-U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  <a:r>
              <a:rPr lang="ru-RU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2004.</a:t>
            </a:r>
            <a:r>
              <a:rPr lang="en-U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No. </a:t>
            </a:r>
            <a:r>
              <a:rPr lang="en-U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483</a:t>
            </a:r>
            <a:endParaRPr lang="ru-RU" sz="27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ru-RU" sz="2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ru-RU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Тогда для оценки распределения доходностей можно использовать </a:t>
            </a:r>
            <a:r>
              <a:rPr lang="ru-RU" sz="2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копулы</a:t>
            </a:r>
            <a:r>
              <a:rPr lang="ru-RU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buClrTx/>
            </a:pP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одзаголовок 2"/>
              <p:cNvSpPr>
                <a:spLocks noGrp="1"/>
              </p:cNvSpPr>
              <p:nvPr>
                <p:ph type="subTitle"/>
              </p:nvPr>
            </p:nvSpPr>
            <p:spPr>
              <a:xfrm>
                <a:off x="504000" y="683493"/>
                <a:ext cx="9071640" cy="655272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ru-RU" sz="25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Копула и ее свойства</a:t>
                </a:r>
              </a:p>
              <a:p>
                <a:pPr algn="ctr"/>
                <a:endParaRPr lang="ru-RU" sz="25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5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Копула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,...,</m:t>
                        </m:r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это </a:t>
                </a:r>
                <a:r>
                  <a:rPr lang="ru-RU" sz="25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многомерная функция распределения.</a:t>
                </a:r>
                <a:endParaRPr lang="en-US" sz="25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ru-RU" sz="25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Она обладает следующими свойствами</a:t>
                </a:r>
                <a:r>
                  <a:rPr lang="en-US" sz="25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ru-RU" sz="25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25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1) </a:t>
                </a:r>
                <a:r>
                  <a:rPr lang="ru-RU" sz="25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Область определения каждого аргумента </a:t>
                </a:r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это интервал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1,...,1,</m:t>
                        </m:r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,1,...,1</m:t>
                        </m:r>
                      </m:e>
                    </m:d>
                    <m: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для любого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endParaRPr lang="ru-RU" sz="25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3) Если хотя бы для одного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i</m:t>
                    </m:r>
                    <m: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1,2,...</m:t>
                        </m:r>
                        <m:r>
                          <m:rPr>
                            <m:sty m:val="p"/>
                          </m:rP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</m:e>
                    </m:d>
                  </m:oMath>
                </a14:m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выполняется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то </a:t>
                </a:r>
                <a14:m>
                  <m:oMath xmlns:m="http://schemas.openxmlformats.org/officeDocument/2006/math">
                    <m: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С</m:t>
                    </m:r>
                    <m:d>
                      <m:d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,...,</m:t>
                        </m:r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ru-RU" sz="25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С</m:t>
                    </m:r>
                    <m:d>
                      <m:d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,...,</m:t>
                        </m:r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=0 </m:t>
                    </m:r>
                  </m:oMath>
                </a14:m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 является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возрастающей функцией в том смысле, что для </a:t>
                </a:r>
                <a14:m>
                  <m:oMath xmlns:m="http://schemas.openxmlformats.org/officeDocument/2006/math">
                    <m:r>
                      <a:rPr lang="ru-RU" sz="25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ru-RU" sz="25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,...,</m:t>
                        </m:r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,...,</m:t>
                        </m:r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</m:sup>
                    </m:sSup>
                  </m:oMath>
                </a14:m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⩽</m:t>
                    </m:r>
                    <m:sSub>
                      <m:sSub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справедливо неравенство: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...</m:t>
                        </m:r>
                        <m:nary>
                          <m:naryPr>
                            <m:chr m:val="∑"/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ru-RU" sz="25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5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ru-RU" sz="25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</m:sub>
                            </m:sSub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sz="25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5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500" b="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lang="ru-RU" sz="25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500" b="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ru-RU" sz="2500" b="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u-RU" sz="25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+...+</m:t>
                                </m:r>
                                <m:sSub>
                                  <m:sSubPr>
                                    <m:ctrlPr>
                                      <a:rPr lang="ru-RU" sz="25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500" b="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 sz="2500" b="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n</m:t>
                                    </m:r>
                                  </m:sub>
                                </m:sSub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</m:t>
                            </m:r>
                            <m:d>
                              <m:dPr>
                                <m:ctrlPr>
                                  <a:rPr lang="ru-RU" sz="25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5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500" b="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ru-RU" sz="2500" b="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sSub>
                                      <m:sSubPr>
                                        <m:ctrlPr>
                                          <a:rPr lang="ru-RU" sz="25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2500" b="0" i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  <m:sub>
                                        <m:r>
                                          <a:rPr lang="ru-RU" sz="2500" b="0" i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ru-RU" sz="25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,...,</m:t>
                                </m:r>
                                <m:sSub>
                                  <m:sSubPr>
                                    <m:ctrlPr>
                                      <a:rPr lang="ru-RU" sz="25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500" b="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 sz="2500" b="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n</m:t>
                                    </m:r>
                                    <m:sSub>
                                      <m:sSubPr>
                                        <m:ctrlPr>
                                          <a:rPr lang="ru-RU" sz="25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2500" b="0" i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ru-RU" sz="2500" b="0" i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≥0</m:t>
                            </m:r>
                          </m:e>
                        </m:nary>
                      </m:e>
                    </m:nary>
                  </m:oMath>
                </a14:m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endParaRPr lang="ru-RU" sz="25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5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для всех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>
                        <a:solidFill>
                          <a:schemeClr val="tx1"/>
                        </a:solidFill>
                        <a:latin typeface="Cambria Math"/>
                      </a:rPr>
                      <m:t>i</m:t>
                    </m:r>
                    <m: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∈1,...,</m:t>
                    </m:r>
                    <m:r>
                      <m:rPr>
                        <m:sty m:val="p"/>
                      </m:rP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>
                  <a:buClrTx/>
                </a:pPr>
                <a:endParaRPr lang="ru-RU" sz="2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/>
              </p:nvPr>
            </p:nvSpPr>
            <p:spPr>
              <a:xfrm>
                <a:off x="504000" y="683493"/>
                <a:ext cx="9071640" cy="6552728"/>
              </a:xfrm>
              <a:blipFill rotWithShape="1">
                <a:blip r:embed="rId2"/>
                <a:stretch>
                  <a:fillRect l="-2151" r="-12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0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одзаголовок 2"/>
              <p:cNvSpPr>
                <a:spLocks noGrp="1"/>
              </p:cNvSpPr>
              <p:nvPr>
                <p:ph type="subTitle"/>
              </p:nvPr>
            </p:nvSpPr>
            <p:spPr>
              <a:xfrm>
                <a:off x="504000" y="683493"/>
                <a:ext cx="9144824" cy="6624736"/>
              </a:xfrm>
            </p:spPr>
            <p:txBody>
              <a:bodyPr>
                <a:normAutofit fontScale="92500" lnSpcReduction="10000"/>
              </a:bodyPr>
              <a:lstStyle/>
              <a:p>
                <a:pPr algn="ctr"/>
                <a:r>
                  <a:rPr lang="ru-RU" sz="2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Основные теоремы и формулы</a:t>
                </a:r>
                <a:endParaRPr lang="en-US" sz="2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25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5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Пусть </a:t>
                </a:r>
                <a:r>
                  <a:rPr lang="en-US" sz="25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H() – n-</a:t>
                </a:r>
                <a:r>
                  <a:rPr lang="ru-RU" sz="25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мерная функция распределения с частными распределениями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5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25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5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</m:sub>
                    </m:sSub>
                  </m:oMath>
                </a14:m>
                <a:endParaRPr lang="en-US" sz="25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2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5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Терема </a:t>
                </a:r>
                <a:r>
                  <a:rPr lang="ru-RU" sz="25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Скляра</a:t>
                </a:r>
                <a:r>
                  <a:rPr lang="en-US" sz="25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,...,</m:t>
                        </m:r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5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5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ru-RU" sz="25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,...,</m:t>
                        </m:r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</m:sSub>
                        <m:d>
                          <m:d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5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5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ru-RU" sz="25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5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Ее следствие</a:t>
                </a:r>
                <a:r>
                  <a:rPr lang="en-US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,...,</m:t>
                        </m:r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d>
                          <m:d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5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5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a:rPr lang="ru-RU" sz="25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,...,</m:t>
                        </m:r>
                        <m:sSubSup>
                          <m:sSubSup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  <m:sup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d>
                          <m:d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5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5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ru-RU" sz="25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ru-RU" sz="25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5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Для копулы С</m:t>
                    </m:r>
                    <m:d>
                      <m:d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,...,</m:t>
                        </m:r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можно определить понятие плотности: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,...,</m:t>
                        </m:r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ru-RU" sz="25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  <m:d>
                          <m:d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5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5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a:rPr lang="ru-RU" sz="25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,...,</m:t>
                            </m:r>
                            <m:sSub>
                              <m:sSubPr>
                                <m:ctrlPr>
                                  <a:rPr lang="ru-RU" sz="25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5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ru-RU" sz="2500" b="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,...,</m:t>
                        </m:r>
                        <m:r>
                          <a:rPr lang="ru-RU" sz="25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ru-RU" sz="2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5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endParaRPr lang="ru-RU" sz="25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Связь</a:t>
                </a:r>
                <a:r>
                  <a:rPr lang="en-US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плотности </a:t>
                </a:r>
                <a:r>
                  <a:rPr lang="ru-RU" sz="25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копула</a:t>
                </a:r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-функции</a:t>
                </a:r>
                <a:r>
                  <a:rPr lang="en-US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 плотностью совместной функции распределения</a:t>
                </a:r>
                <a:r>
                  <a:rPr lang="en-US" sz="25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ru-RU" sz="25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500" b="0" i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ru-RU" sz="2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5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,...,</m:t>
                          </m:r>
                          <m:sSub>
                            <m:sSubPr>
                              <m:ctrlPr>
                                <a:rPr lang="ru-RU" sz="2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ru-RU" sz="2500" b="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ru-RU" sz="2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C</m:t>
                              </m:r>
                              <m:d>
                                <m:dPr>
                                  <m:ctrlPr>
                                    <a:rPr lang="ru-RU" sz="25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5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500" b="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a:rPr lang="ru-RU" sz="2500" b="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5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5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5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ru-RU" sz="25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 sz="25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,...,</m:t>
                                  </m:r>
                                  <m:sSub>
                                    <m:sSubPr>
                                      <m:ctrlPr>
                                        <a:rPr lang="ru-RU" sz="25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500" b="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 sz="2500" b="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n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5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5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5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5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n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ru-RU" sz="25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2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5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5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ru-RU" sz="25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5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...</m:t>
                          </m:r>
                          <m:sSub>
                            <m:sSubPr>
                              <m:ctrlPr>
                                <a:rPr lang="ru-RU" sz="2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5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5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25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∏"/>
                          <m:ctrlPr>
                            <a:rPr lang="ru-RU" sz="2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ru-RU" sz="25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a:rPr lang="ru-RU" sz="25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ru-RU" sz="25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ru-RU" sz="2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ru-RU" sz="2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ru-RU" sz="2500" b="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sz="2500" b="0" i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d>
                        <m:dPr>
                          <m:ctrlPr>
                            <a:rPr lang="ru-RU" sz="2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5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5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ru-RU" sz="25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5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,...,</m:t>
                          </m:r>
                          <m:sSub>
                            <m:sSubPr>
                              <m:ctrlPr>
                                <a:rPr lang="ru-RU" sz="2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5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5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25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nary>
                        <m:naryPr>
                          <m:chr m:val="∏"/>
                          <m:ctrlPr>
                            <a:rPr lang="ru-RU" sz="2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ru-RU" sz="25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a:rPr lang="ru-RU" sz="25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ru-RU" sz="25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ru-RU" sz="2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ru-RU" sz="2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5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5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/>
              </p:nvPr>
            </p:nvSpPr>
            <p:spPr>
              <a:xfrm>
                <a:off x="504000" y="683493"/>
                <a:ext cx="9144824" cy="6624736"/>
              </a:xfrm>
              <a:blipFill rotWithShape="1">
                <a:blip r:embed="rId2"/>
                <a:stretch>
                  <a:fillRect l="-2000" t="-2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0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одзаголовок 2"/>
              <p:cNvSpPr>
                <a:spLocks noGrp="1"/>
              </p:cNvSpPr>
              <p:nvPr>
                <p:ph type="subTitle"/>
              </p:nvPr>
            </p:nvSpPr>
            <p:spPr>
              <a:xfrm>
                <a:off x="504000" y="683493"/>
                <a:ext cx="9071640" cy="6336704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ru-RU" sz="2400" b="1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Основные </a:t>
                </a:r>
                <a:r>
                  <a:rPr lang="ru-RU" sz="2600" b="1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семейства</a:t>
                </a:r>
                <a:endParaRPr lang="en-US" sz="2400" b="1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17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17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17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170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17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170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17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170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ru-RU" sz="17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ru-RU" sz="170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sz="17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sz="170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ru-RU" sz="1700" spc="-1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7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Случайные векторы </a:t>
                </a:r>
                <a:r>
                  <a:rPr lang="en-US" sz="17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ru-RU" sz="17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имеют многомерное эллиптическое распределение, когда их характеристическая функция выглядит как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700">
                        <a:solidFill>
                          <a:schemeClr val="tx1"/>
                        </a:solidFill>
                        <a:latin typeface="Cambria Math"/>
                      </a:rPr>
                      <m:t>ϕ</m:t>
                    </m:r>
                    <m:d>
                      <m:dPr>
                        <m:ctrlPr>
                          <a:rPr lang="ru-RU" sz="17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1700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ru-RU" sz="17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17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170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ru-RU" sz="1700">
                            <a:solidFill>
                              <a:schemeClr val="tx1"/>
                            </a:solidFill>
                            <a:latin typeface="Cambria Math"/>
                          </a:rPr>
                          <m:t>ipt</m:t>
                        </m:r>
                      </m:sup>
                    </m:sSup>
                    <m:r>
                      <m:rPr>
                        <m:sty m:val="p"/>
                      </m:rPr>
                      <a:rPr lang="ru-RU" sz="1700">
                        <a:solidFill>
                          <a:schemeClr val="tx1"/>
                        </a:solidFill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ru-RU" sz="17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ru-RU" sz="17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7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ru-RU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17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ru-RU" sz="17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ru-RU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ru-RU" sz="17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</m:nary>
                      </m:e>
                    </m:d>
                  </m:oMath>
                </a14:m>
                <a:r>
                  <a:rPr lang="ru-RU" sz="1700" spc="-1" dirty="0" smtClean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ru-RU" sz="17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Г</a:t>
                </a:r>
                <a:r>
                  <a:rPr lang="ru-RU" sz="17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700" b="0" i="0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  <m:r>
                      <a:rPr lang="ru-RU" sz="1700" b="0" i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ru-RU" sz="17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17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ru-RU" sz="17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</m:sup>
                    </m:sSup>
                  </m:oMath>
                </a14:m>
                <a:r>
                  <a:rPr lang="ru-RU" sz="17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700" b="0" i="0">
                        <a:solidFill>
                          <a:schemeClr val="tx1"/>
                        </a:solidFill>
                        <a:latin typeface="Cambria Math"/>
                      </a:rPr>
                      <m:t>ψ</m:t>
                    </m:r>
                  </m:oMath>
                </a14:m>
                <a:r>
                  <a:rPr lang="ru-RU" sz="17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является отображением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700" b="0" i="0">
                        <a:solidFill>
                          <a:schemeClr val="tx1"/>
                        </a:solidFill>
                        <a:latin typeface="Cambria Math"/>
                      </a:rPr>
                      <m:t>R</m:t>
                    </m:r>
                    <m:r>
                      <a:rPr lang="ru-RU" sz="1700" b="0" i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ru-RU" sz="17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17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a:rPr lang="ru-RU" sz="17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˖</m:t>
                        </m:r>
                      </m:sup>
                    </m:sSup>
                  </m:oMath>
                </a14:m>
                <a:r>
                  <a:rPr lang="ru-RU" sz="17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(нет значений меньше нуля), Σ — это симметричная неотрицательная </a:t>
                </a:r>
                <a:r>
                  <a:rPr lang="ru-RU" sz="17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матрица.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ru-RU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7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ru-RU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7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),</a:t>
                </a:r>
                <a:r>
                  <a:rPr lang="ru-RU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7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7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–  </a:t>
                </a:r>
                <a:r>
                  <a:rPr lang="ru-RU" sz="17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частные распределения. </a:t>
                </a:r>
                <a:endParaRPr lang="ru-RU" sz="170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sz="1700" b="0" i="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700" b="0" i="0">
                        <a:solidFill>
                          <a:schemeClr val="tx1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ru-RU" sz="17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17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e>
                    </m:d>
                  </m:oMath>
                </a14:m>
                <a:r>
                  <a:rPr lang="ru-RU" sz="17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 непрерывная, с неотрицательными значениями функция, которая является выпуклой и строго убывающей. Для которой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700" b="0" i="0">
                        <a:solidFill>
                          <a:schemeClr val="tx1"/>
                        </a:solidFill>
                        <a:latin typeface="Cambria Math"/>
                      </a:rPr>
                      <m:t>u</m:t>
                    </m:r>
                    <m:r>
                      <a:rPr lang="ru-RU" sz="1700" b="0" i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17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17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ru-RU" sz="17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17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700" b="0" i="0">
                        <a:solidFill>
                          <a:schemeClr val="tx1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ru-RU" sz="17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17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ru-RU" sz="1700" b="0" i="0">
                        <a:solidFill>
                          <a:schemeClr val="tx1"/>
                        </a:solidFill>
                        <a:latin typeface="Cambria Math"/>
                      </a:rPr>
                      <m:t>=∞,</m:t>
                    </m:r>
                    <m:r>
                      <m:rPr>
                        <m:sty m:val="p"/>
                      </m:rPr>
                      <a:rPr lang="ru-RU" sz="1700" b="0" i="0">
                        <a:solidFill>
                          <a:schemeClr val="tx1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ru-RU" sz="17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17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ru-RU" sz="1700" b="0" i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ru-RU" sz="17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Функцию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700" b="0" i="0">
                        <a:solidFill>
                          <a:schemeClr val="tx1"/>
                        </a:solidFill>
                        <a:latin typeface="Cambria Math"/>
                      </a:rPr>
                      <m:t>g</m:t>
                    </m:r>
                    <m:r>
                      <a:rPr lang="ru-RU" sz="1700" b="0" i="0">
                        <a:solidFill>
                          <a:schemeClr val="tx1"/>
                        </a:solidFill>
                        <a:latin typeface="Cambria Math"/>
                      </a:rPr>
                      <m:t>()</m:t>
                    </m:r>
                  </m:oMath>
                </a14:m>
                <a:r>
                  <a:rPr lang="ru-RU" sz="17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называют генератором</a:t>
                </a:r>
                <a:r>
                  <a:rPr lang="ru-RU" sz="17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Для разных видов </a:t>
                </a:r>
                <a:r>
                  <a:rPr lang="ru-RU" sz="17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копул</a:t>
                </a:r>
                <a:r>
                  <a:rPr lang="ru-RU" sz="17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она имеет разный вид.</a:t>
                </a:r>
                <a:endParaRPr lang="ru-RU" sz="170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/>
              </p:nvPr>
            </p:nvSpPr>
            <p:spPr>
              <a:xfrm>
                <a:off x="504000" y="683493"/>
                <a:ext cx="9071640" cy="6336704"/>
              </a:xfrm>
              <a:blipFill rotWithShape="1">
                <a:blip r:embed="rId2"/>
                <a:stretch>
                  <a:fillRect l="-13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7186861"/>
                  </p:ext>
                </p:extLst>
              </p:nvPr>
            </p:nvGraphicFramePr>
            <p:xfrm>
              <a:off x="503808" y="1331566"/>
              <a:ext cx="9073008" cy="29440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8251"/>
                    <a:gridCol w="3402379"/>
                    <a:gridCol w="3402378"/>
                  </a:tblGrid>
                  <a:tr h="78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Название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Функция распределения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Плотность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8041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spc="-1" dirty="0" smtClean="0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Эллиптическое</a:t>
                          </a:r>
                          <a:endParaRPr lang="ru-R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C</m:t>
                              </m:r>
                              <m:d>
                                <m:dPr>
                                  <m:ctrlP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u</m:t>
                                      </m:r>
                                    </m:e>
                                    <m:sub>
                                      <m:r>
                                        <a:rPr lang="ru-RU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1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u</m:t>
                                      </m:r>
                                    </m:e>
                                    <m:sub>
                                      <m:r>
                                        <a:rPr lang="ru-RU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1600" dirty="0" smtClean="0"/>
                            <a:t> = F(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a:rPr lang="ru-RU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sz="1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u</m:t>
                                      </m:r>
                                    </m:e>
                                    <m:sub>
                                      <m:r>
                                        <a:rPr lang="ru-RU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</m:oMath>
                          </a14:m>
                          <a:r>
                            <a:rPr lang="ru-RU" sz="16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a:rPr lang="en-US" sz="16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sz="1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u</m:t>
                                      </m:r>
                                    </m:e>
                                    <m:sub>
                                      <m:r>
                                        <a:rPr lang="en-US" sz="16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1600" dirty="0" smtClean="0"/>
                            <a:t>),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ru-RU" sz="1600" baseline="0" dirty="0" smtClean="0"/>
                            <a:t>где </a:t>
                          </a:r>
                          <a:r>
                            <a:rPr lang="en-US" sz="1600" baseline="0" dirty="0" smtClean="0"/>
                            <a:t>F </a:t>
                          </a:r>
                          <a:r>
                            <a:rPr lang="ru-RU" sz="1600" baseline="0" dirty="0" smtClean="0"/>
                            <a:t>- многомерное эллиптическое распределение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8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</m:t>
                                </m:r>
                                <m:d>
                                  <m:d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8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d>
                                      <m:d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ru-RU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u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ru-RU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u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sz="1800" dirty="0"/>
                        </a:p>
                      </a:txBody>
                      <a:tcPr/>
                    </a:tc>
                  </a:tr>
                  <a:tr h="6571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spc="-1" dirty="0" smtClean="0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Архимедово</a:t>
                          </a:r>
                          <a:endParaRPr lang="ru-R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</m:t>
                                </m:r>
                                <m:d>
                                  <m:d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8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p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g</m:t>
                                    </m:r>
                                    <m:d>
                                      <m:d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ru-RU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u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g</m:t>
                                    </m:r>
                                    <m:d>
                                      <m:d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ru-RU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u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8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</m:t>
                                </m:r>
                                <m:d>
                                  <m:d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8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d>
                                      <m:d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ru-RU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u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ru-RU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u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sz="1800" dirty="0"/>
                        </a:p>
                      </a:txBody>
                      <a:tcPr/>
                    </a:tc>
                  </a:tr>
                  <a:tr h="6125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spc="-1" dirty="0" smtClean="0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Независимое</a:t>
                          </a:r>
                          <a:endParaRPr lang="ru-R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8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</m:t>
                                </m:r>
                                <m:d>
                                  <m:d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8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8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</m:t>
                                </m:r>
                                <m:d>
                                  <m:d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a:rPr lang="ru-RU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8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ru-RU" sz="1800" spc="-1" dirty="0">
                            <a:solidFill>
                              <a:schemeClr val="tx1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endParaRPr lang="ru-RU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7186861"/>
                  </p:ext>
                </p:extLst>
              </p:nvPr>
            </p:nvGraphicFramePr>
            <p:xfrm>
              <a:off x="503808" y="1331566"/>
              <a:ext cx="9073008" cy="29440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8251"/>
                    <a:gridCol w="3402379"/>
                    <a:gridCol w="3402378"/>
                  </a:tblGrid>
                  <a:tr h="78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Название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Функция распределения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Плотность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837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spc="-1" dirty="0" smtClean="0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Эллиптическое</a:t>
                          </a:r>
                          <a:endParaRPr lang="ru-R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6846" t="-97080" r="-100000" b="-159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6846" t="-97080" b="-159854"/>
                          </a:stretch>
                        </a:blipFill>
                      </a:tcPr>
                    </a:tc>
                  </a:tr>
                  <a:tr h="6867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spc="-1" dirty="0" smtClean="0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Архимедово</a:t>
                          </a:r>
                          <a:endParaRPr lang="ru-R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6846" t="-238938" r="-100000" b="-93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6846" t="-238938" b="-93805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spc="-1" dirty="0" smtClean="0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Независимое</a:t>
                          </a:r>
                          <a:endParaRPr lang="ru-R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6846" t="-364762" r="-100000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6846" t="-364762" b="-9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65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2058</TotalTime>
  <Words>2524</Words>
  <Application>Microsoft Office PowerPoint</Application>
  <PresentationFormat>Произвольный</PresentationFormat>
  <Paragraphs>297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Московский авиационный институт (национальный исследовательский университет) Институт №8 «Информационные технологии и прикладная математика» Кафедра «Теория вероятностей и компьютерное моделирование»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Den</cp:lastModifiedBy>
  <cp:revision>299</cp:revision>
  <dcterms:created xsi:type="dcterms:W3CDTF">2020-02-15T08:07:43Z</dcterms:created>
  <dcterms:modified xsi:type="dcterms:W3CDTF">2020-06-04T15:26:13Z</dcterms:modified>
  <dc:language>ru-RU</dc:language>
</cp:coreProperties>
</file>