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279" r:id="rId6"/>
    <p:sldId id="267" r:id="rId7"/>
    <p:sldId id="261" r:id="rId8"/>
    <p:sldId id="269" r:id="rId9"/>
    <p:sldId id="259" r:id="rId10"/>
    <p:sldId id="270" r:id="rId11"/>
    <p:sldId id="275" r:id="rId12"/>
    <p:sldId id="276" r:id="rId13"/>
    <p:sldId id="27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пользователь Microsoft Office" initials="Office [2]" lastIdx="1" clrIdx="1">
    <p:extLst>
      <p:ext uri="{19B8F6BF-5375-455C-9EA6-DF929625EA0E}">
        <p15:presenceInfo xmlns:p15="http://schemas.microsoft.com/office/powerpoint/2012/main" userId="" providerId=""/>
      </p:ext>
    </p:extLst>
  </p:cmAuthor>
  <p:cmAuthor id="3" name="пользователь Microsoft Office" initials="Office [3]" lastIdx="1" clrIdx="2">
    <p:extLst>
      <p:ext uri="{19B8F6BF-5375-455C-9EA6-DF929625EA0E}">
        <p15:presenceInfo xmlns:p15="http://schemas.microsoft.com/office/powerpoint/2012/main" userId="" providerId=""/>
      </p:ext>
    </p:extLst>
  </p:cmAuthor>
  <p:cmAuthor id="4" name="пользователь Microsoft Office" initials="Office [4]" lastIdx="1" clrIdx="3">
    <p:extLst>
      <p:ext uri="{19B8F6BF-5375-455C-9EA6-DF929625EA0E}">
        <p15:presenceInfo xmlns:p15="http://schemas.microsoft.com/office/powerpoint/2012/main" userId="" providerId=""/>
      </p:ext>
    </p:extLst>
  </p:cmAuthor>
  <p:cmAuthor id="5" name="пользователь Microsoft Office" initials="Office [5]" lastIdx="1" clrIdx="4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30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8"/>
    <p:restoredTop sz="94728"/>
  </p:normalViewPr>
  <p:slideViewPr>
    <p:cSldViewPr snapToGrid="0" snapToObjects="1">
      <p:cViewPr>
        <p:scale>
          <a:sx n="78" d="100"/>
          <a:sy n="78" d="100"/>
        </p:scale>
        <p:origin x="13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1T18:25:23.247" idx="1">
    <p:pos x="10" y="10"/>
    <p:text>Основной задачей данной работы была разработка моделей для прогнозирования времени жизни ипотечных кредитов. Данную задачу было решено реализоваться на данных, публикуемых в общем доступе ипотечным агентом банка ВТБ. За период наблюдения за кредитом был взят промежуток с января 2018 года по конец марта 2019. Так как выбранный источник публикует данные в конце каждого месяца, для формирования датасета было необходимо сделать выгрузки за 15 месяцев. Теперь давайте посмотрим, как выглядели исходные данные... 
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6-11T18:26:59.781" idx="1">
    <p:pos x="10" y="10"/>
    <p:text>На предложенном образце исходных данных видно, что выгруженные таблицы содержат множество "не-числовых" признаков, что не является приемлемым для создания работающей модели. Поэтому предлагаю обратить внимание на список основных преобразований и выделений признаков...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6-11T18:29:43.767" idx="1">
    <p:pos x="10" y="10"/>
    <p:text>Каждый из ипотечных кредитов имеет только один уникальных признак - это номер государственной регистрации, который и был выбран в качестве индекса, чтобы объединить выгруженные помесячные таблицы. После формирования общего датасета по всему периоду наблюдения было решено подтянуть данные центробанка о средних просроченных задолженностям по субъектам РФ. Далее все текстовые категориальные признаки были преобразованы в дамми-переменные, а числовые масштабированы минимаксным методом, который представлен на слайде. Благодаря которому все числовые признаки лежат на отрезке от -0.5 до 0.5.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6-11T18:37:46.986" idx="1">
    <p:pos x="10" y="10"/>
    <p:text>На данном слайде представленные образец датасета, который был получен на выходе после всех преобразований.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A157-2988-5E4D-B516-B3157A870E79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63190-D2B9-774C-AB55-1842A6C5F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5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3190-D2B9-774C-AB55-1842A6C5F8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2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3190-D2B9-774C-AB55-1842A6C5F8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2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8E946D-794C-7449-816E-55F223F61EC8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708" y="339855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2450-760C-5C45-B395-282BA5321862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C8D-0F73-4F46-B492-CC7C5B3C834E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5DD-523B-9144-80C4-A40846D64D51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708" y="281186"/>
            <a:ext cx="1596292" cy="404614"/>
          </a:xfrm>
        </p:spPr>
        <p:txBody>
          <a:bodyPr/>
          <a:lstStyle>
            <a:lvl1pPr algn="ctr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598A7-C668-C647-A6C4-13D67BA79E1A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5087-1ECC-F140-9316-FD31B6DE3721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95708" y="2811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B81-A550-CA4C-9106-CFA75DB58C8B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95708" y="2811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9B5-DAFD-B947-B594-0E2721EEAD75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708" y="2811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7A65-FF9C-F94E-9007-4E8664AE1FEB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95708" y="2811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BB6200-06A9-C946-8A72-B06CA55B2558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096E02-52A9-9D4B-95EB-8B1D93816F21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514E0C2-3181-B24F-A70A-C6583479CBC0}" type="datetime1">
              <a:rPr lang="ru-RU" smtClean="0"/>
              <a:t>11.06.2019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5708" y="2811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385042"/>
            <a:ext cx="8361229" cy="209822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50300"/>
                </a:solidFill>
              </a:rPr>
              <a:t>Моделирование ВРЕМЕНИ жизни ипотечных кредитов</a:t>
            </a:r>
            <a:endParaRPr lang="ru-RU" sz="5400" dirty="0">
              <a:solidFill>
                <a:srgbClr val="050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5165" y="3966882"/>
            <a:ext cx="2850777" cy="150607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rgbClr val="050300"/>
                </a:solidFill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rgbClr val="050300"/>
                </a:solidFill>
              </a:rPr>
              <a:t>Студентка группы 8О-404Б-15</a:t>
            </a:r>
          </a:p>
          <a:p>
            <a:pPr algn="l"/>
            <a:r>
              <a:rPr lang="ru-RU" dirty="0" smtClean="0">
                <a:solidFill>
                  <a:srgbClr val="050300"/>
                </a:solidFill>
              </a:rPr>
              <a:t>Похваленская Анна Михайловна</a:t>
            </a:r>
          </a:p>
          <a:p>
            <a:pPr algn="l"/>
            <a:endParaRPr lang="ru-RU" dirty="0" smtClean="0">
              <a:solidFill>
                <a:srgbClr val="050300"/>
              </a:solidFill>
            </a:endParaRPr>
          </a:p>
          <a:p>
            <a:pPr algn="l"/>
            <a:r>
              <a:rPr lang="ru-RU" dirty="0" smtClean="0">
                <a:solidFill>
                  <a:srgbClr val="050300"/>
                </a:solidFill>
              </a:rPr>
              <a:t>Руководитель:</a:t>
            </a:r>
          </a:p>
          <a:p>
            <a:pPr algn="l"/>
            <a:r>
              <a:rPr lang="ru-RU" dirty="0" smtClean="0">
                <a:solidFill>
                  <a:srgbClr val="050300"/>
                </a:solidFill>
              </a:rPr>
              <a:t>Доцент каф. 804</a:t>
            </a:r>
          </a:p>
          <a:p>
            <a:pPr algn="l"/>
            <a:r>
              <a:rPr lang="ru-RU" dirty="0" smtClean="0">
                <a:solidFill>
                  <a:srgbClr val="050300"/>
                </a:solidFill>
              </a:rPr>
              <a:t>Соболь Виталий Романович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pPr/>
              <a:t>1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5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Аддитивная модель</a:t>
            </a:r>
            <a:r>
              <a:rPr lang="en-US" dirty="0" smtClean="0">
                <a:solidFill>
                  <a:srgbClr val="050300"/>
                </a:solidFill>
              </a:rPr>
              <a:t> </a:t>
            </a:r>
            <a:r>
              <a:rPr lang="ru-RU" dirty="0" smtClean="0">
                <a:solidFill>
                  <a:srgbClr val="050300"/>
                </a:solidFill>
              </a:rPr>
              <a:t>рисков </a:t>
            </a:r>
            <a:r>
              <a:rPr lang="ru-RU" dirty="0" err="1" smtClean="0">
                <a:solidFill>
                  <a:srgbClr val="050300"/>
                </a:solidFill>
              </a:rPr>
              <a:t>Аалена</a:t>
            </a:r>
            <a:endParaRPr lang="ru-RU" dirty="0">
              <a:solidFill>
                <a:srgbClr val="050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050300"/>
                    </a:solidFill>
                  </a:rPr>
                  <a:t>Функция риска:</a:t>
                </a:r>
              </a:p>
              <a:p>
                <a:pPr marL="0" indent="0">
                  <a:buNone/>
                </a:pPr>
                <a:endParaRPr lang="ru-RU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ru-RU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, где</m:t>
                      </m:r>
                    </m:oMath>
                  </m:oMathPara>
                </a14:m>
                <a:endParaRPr lang="ru-RU" b="0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50300"/>
                    </a:solidFill>
                  </a:rPr>
                  <a:t> – ковариаты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;</a:t>
                </a:r>
                <a:endParaRPr lang="ru-RU" b="0" dirty="0" smtClean="0">
                  <a:solidFill>
                    <a:srgbClr val="050300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dirty="0">
                    <a:solidFill>
                      <a:srgbClr val="050300"/>
                    </a:solidFill>
                  </a:rPr>
                  <a:t> – регрессионные коэффициенты, </a:t>
                </a:r>
                <a:r>
                  <a:rPr lang="ru-RU" dirty="0">
                    <a:solidFill>
                      <a:srgbClr val="050300"/>
                    </a:solidFill>
                  </a:rPr>
                  <a:t>являющиеся </a:t>
                </a:r>
                <a:r>
                  <a:rPr lang="ru-RU" dirty="0">
                    <a:solidFill>
                      <a:srgbClr val="050300"/>
                    </a:solidFill>
                  </a:rPr>
                  <a:t>мерами влияния ковариат; </a:t>
                </a:r>
                <a:endParaRPr lang="en-US" dirty="0" smtClean="0">
                  <a:solidFill>
                    <a:srgbClr val="050300"/>
                  </a:solidFill>
                </a:endParaRP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Уровень риска является линейной функцией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ковариат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с изменяющимися во времени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регрессионными коэффициентами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. Эта реализация предполагает, что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ковариаты не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изменяются во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времени.</a:t>
                </a:r>
                <a:endParaRPr lang="ru-RU" dirty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rgbClr val="0503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5" t="-1361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10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4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447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50300"/>
                </a:solidFill>
              </a:rPr>
              <a:t>Результаты работы моделей при времени жизни, вычисленном с момента выдачи кредита</a:t>
            </a:r>
            <a:endParaRPr lang="ru-RU" sz="3600" dirty="0">
              <a:solidFill>
                <a:srgbClr val="050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Модель Кокса</a:t>
            </a:r>
          </a:p>
          <a:p>
            <a:pPr algn="ctr"/>
            <a:r>
              <a:rPr lang="en-US" sz="1600" dirty="0">
                <a:solidFill>
                  <a:srgbClr val="050300"/>
                </a:solidFill>
                <a:latin typeface="Menlo" charset="0"/>
                <a:ea typeface="Menlo" charset="0"/>
                <a:cs typeface="Menlo" charset="0"/>
              </a:rPr>
              <a:t>Concordance = 0.93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Модель Аалена</a:t>
            </a:r>
          </a:p>
          <a:p>
            <a:pPr lvl="0" algn="ctr"/>
            <a:r>
              <a:rPr lang="en-US" sz="1800" dirty="0">
                <a:solidFill>
                  <a:srgbClr val="050300"/>
                </a:solidFill>
                <a:latin typeface="Menlo" charset="0"/>
                <a:ea typeface="Menlo" charset="0"/>
                <a:cs typeface="Menlo" charset="0"/>
              </a:rPr>
              <a:t>Concordance = </a:t>
            </a:r>
            <a:r>
              <a:rPr lang="en-US" sz="1800" dirty="0" smtClean="0">
                <a:solidFill>
                  <a:srgbClr val="050300"/>
                </a:solidFill>
                <a:latin typeface="Menlo" charset="0"/>
                <a:ea typeface="Menlo" charset="0"/>
                <a:cs typeface="Menlo" charset="0"/>
              </a:rPr>
              <a:t>0.82</a:t>
            </a:r>
            <a:endParaRPr lang="ru-RU" sz="1800" dirty="0">
              <a:solidFill>
                <a:srgbClr val="0503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pPr/>
              <a:t>11</a:t>
            </a:fld>
            <a:endParaRPr lang="en-US" dirty="0">
              <a:solidFill>
                <a:srgbClr val="050300"/>
              </a:solidFill>
            </a:endParaRPr>
          </a:p>
        </p:txBody>
      </p:sp>
      <p:pic>
        <p:nvPicPr>
          <p:cNvPr id="10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06076"/>
            <a:ext cx="4443984" cy="3039408"/>
          </a:xfrm>
          <a:prstGeom prst="rect">
            <a:avLst/>
          </a:prstGeom>
        </p:spPr>
      </p:pic>
      <p:pic>
        <p:nvPicPr>
          <p:cNvPr id="11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6" y="3264832"/>
            <a:ext cx="4754767" cy="3060000"/>
          </a:xfrm>
        </p:spPr>
      </p:pic>
      <p:sp>
        <p:nvSpPr>
          <p:cNvPr id="13" name="Полилиния 12"/>
          <p:cNvSpPr/>
          <p:nvPr/>
        </p:nvSpPr>
        <p:spPr>
          <a:xfrm>
            <a:off x="4509100" y="3510290"/>
            <a:ext cx="1024507" cy="180191"/>
          </a:xfrm>
          <a:custGeom>
            <a:avLst/>
            <a:gdLst>
              <a:gd name="connsiteX0" fmla="*/ 554 w 1024507"/>
              <a:gd name="connsiteY0" fmla="*/ 136919 h 180191"/>
              <a:gd name="connsiteX1" fmla="*/ 21336 w 1024507"/>
              <a:gd name="connsiteY1" fmla="*/ 43401 h 180191"/>
              <a:gd name="connsiteX2" fmla="*/ 52509 w 1024507"/>
              <a:gd name="connsiteY2" fmla="*/ 22619 h 180191"/>
              <a:gd name="connsiteX3" fmla="*/ 177200 w 1024507"/>
              <a:gd name="connsiteY3" fmla="*/ 22619 h 180191"/>
              <a:gd name="connsiteX4" fmla="*/ 686354 w 1024507"/>
              <a:gd name="connsiteY4" fmla="*/ 12229 h 180191"/>
              <a:gd name="connsiteX5" fmla="*/ 759091 w 1024507"/>
              <a:gd name="connsiteY5" fmla="*/ 1838 h 180191"/>
              <a:gd name="connsiteX6" fmla="*/ 1008472 w 1024507"/>
              <a:gd name="connsiteY6" fmla="*/ 22619 h 180191"/>
              <a:gd name="connsiteX7" fmla="*/ 1008472 w 1024507"/>
              <a:gd name="connsiteY7" fmla="*/ 136919 h 180191"/>
              <a:gd name="connsiteX8" fmla="*/ 956518 w 1024507"/>
              <a:gd name="connsiteY8" fmla="*/ 147310 h 180191"/>
              <a:gd name="connsiteX9" fmla="*/ 873391 w 1024507"/>
              <a:gd name="connsiteY9" fmla="*/ 157701 h 180191"/>
              <a:gd name="connsiteX10" fmla="*/ 800654 w 1024507"/>
              <a:gd name="connsiteY10" fmla="*/ 168092 h 180191"/>
              <a:gd name="connsiteX11" fmla="*/ 655182 w 1024507"/>
              <a:gd name="connsiteY11" fmla="*/ 168092 h 180191"/>
              <a:gd name="connsiteX12" fmla="*/ 249936 w 1024507"/>
              <a:gd name="connsiteY12" fmla="*/ 157701 h 180191"/>
              <a:gd name="connsiteX13" fmla="*/ 73291 w 1024507"/>
              <a:gd name="connsiteY13" fmla="*/ 168092 h 180191"/>
              <a:gd name="connsiteX14" fmla="*/ 42118 w 1024507"/>
              <a:gd name="connsiteY14" fmla="*/ 157701 h 180191"/>
              <a:gd name="connsiteX15" fmla="*/ 554 w 1024507"/>
              <a:gd name="connsiteY15" fmla="*/ 136919 h 1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4507" h="180191">
                <a:moveTo>
                  <a:pt x="554" y="136919"/>
                </a:moveTo>
                <a:cubicBezTo>
                  <a:pt x="-2910" y="117869"/>
                  <a:pt x="10566" y="56864"/>
                  <a:pt x="21336" y="43401"/>
                </a:cubicBezTo>
                <a:cubicBezTo>
                  <a:pt x="29137" y="33649"/>
                  <a:pt x="42118" y="29546"/>
                  <a:pt x="52509" y="22619"/>
                </a:cubicBezTo>
                <a:cubicBezTo>
                  <a:pt x="209171" y="74840"/>
                  <a:pt x="20537" y="25816"/>
                  <a:pt x="177200" y="22619"/>
                </a:cubicBezTo>
                <a:lnTo>
                  <a:pt x="686354" y="12229"/>
                </a:lnTo>
                <a:cubicBezTo>
                  <a:pt x="710600" y="8765"/>
                  <a:pt x="734599" y="1838"/>
                  <a:pt x="759091" y="1838"/>
                </a:cubicBezTo>
                <a:cubicBezTo>
                  <a:pt x="955502" y="1838"/>
                  <a:pt x="913142" y="-9156"/>
                  <a:pt x="1008472" y="22619"/>
                </a:cubicBezTo>
                <a:cubicBezTo>
                  <a:pt x="1021037" y="60313"/>
                  <a:pt x="1037193" y="93837"/>
                  <a:pt x="1008472" y="136919"/>
                </a:cubicBezTo>
                <a:cubicBezTo>
                  <a:pt x="998675" y="151614"/>
                  <a:pt x="973974" y="144624"/>
                  <a:pt x="956518" y="147310"/>
                </a:cubicBezTo>
                <a:cubicBezTo>
                  <a:pt x="928918" y="151556"/>
                  <a:pt x="901071" y="154010"/>
                  <a:pt x="873391" y="157701"/>
                </a:cubicBezTo>
                <a:lnTo>
                  <a:pt x="800654" y="168092"/>
                </a:lnTo>
                <a:cubicBezTo>
                  <a:pt x="728300" y="192211"/>
                  <a:pt x="797463" y="173783"/>
                  <a:pt x="655182" y="168092"/>
                </a:cubicBezTo>
                <a:cubicBezTo>
                  <a:pt x="520164" y="162691"/>
                  <a:pt x="385018" y="161165"/>
                  <a:pt x="249936" y="157701"/>
                </a:cubicBezTo>
                <a:cubicBezTo>
                  <a:pt x="191054" y="161165"/>
                  <a:pt x="132274" y="168092"/>
                  <a:pt x="73291" y="168092"/>
                </a:cubicBezTo>
                <a:cubicBezTo>
                  <a:pt x="62338" y="168092"/>
                  <a:pt x="51510" y="163336"/>
                  <a:pt x="42118" y="157701"/>
                </a:cubicBezTo>
                <a:cubicBezTo>
                  <a:pt x="33717" y="152661"/>
                  <a:pt x="4018" y="155969"/>
                  <a:pt x="554" y="1369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0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5454" y="3471538"/>
            <a:ext cx="1260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900" dirty="0" smtClean="0">
                <a:solidFill>
                  <a:srgbClr val="050300"/>
                </a:solidFill>
              </a:rPr>
              <a:t>Доля </a:t>
            </a:r>
            <a:r>
              <a:rPr lang="ru-RU" sz="900" smtClean="0">
                <a:solidFill>
                  <a:srgbClr val="050300"/>
                </a:solidFill>
              </a:rPr>
              <a:t>живых кредитов</a:t>
            </a:r>
            <a:endParaRPr lang="ru-RU" sz="90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447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50300"/>
                </a:solidFill>
              </a:rPr>
              <a:t>Результаты работы моделей при времени жизни, вычисленном с момента начала наблюдения</a:t>
            </a:r>
            <a:endParaRPr lang="ru-RU" sz="3600" dirty="0">
              <a:solidFill>
                <a:srgbClr val="050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Модель Кокса</a:t>
            </a:r>
          </a:p>
          <a:p>
            <a:pPr algn="ctr"/>
            <a:r>
              <a:rPr lang="en-US" sz="1600" dirty="0">
                <a:solidFill>
                  <a:srgbClr val="050300"/>
                </a:solidFill>
                <a:latin typeface="Menlo" charset="0"/>
                <a:ea typeface="Menlo" charset="0"/>
                <a:cs typeface="Menlo" charset="0"/>
              </a:rPr>
              <a:t>Concordance = 0.71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Модель Аалена</a:t>
            </a:r>
          </a:p>
          <a:p>
            <a:pPr algn="ctr"/>
            <a:r>
              <a:rPr lang="en-US" sz="1800" dirty="0">
                <a:solidFill>
                  <a:srgbClr val="050300"/>
                </a:solidFill>
                <a:latin typeface="Menlo" charset="0"/>
                <a:ea typeface="Menlo" charset="0"/>
                <a:cs typeface="Menlo" charset="0"/>
              </a:rPr>
              <a:t>Concordance = 0.70</a:t>
            </a:r>
            <a:endParaRPr lang="ru-RU" sz="1800" dirty="0">
              <a:solidFill>
                <a:srgbClr val="0503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pPr/>
              <a:t>12</a:t>
            </a:fld>
            <a:endParaRPr lang="en-US" dirty="0">
              <a:solidFill>
                <a:srgbClr val="050300"/>
              </a:solidFill>
            </a:endParaRPr>
          </a:p>
        </p:txBody>
      </p:sp>
      <p:pic>
        <p:nvPicPr>
          <p:cNvPr id="14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2676" r="25160"/>
          <a:stretch/>
        </p:blipFill>
        <p:spPr>
          <a:xfrm>
            <a:off x="1380926" y="3305174"/>
            <a:ext cx="4444301" cy="3045600"/>
          </a:xfrm>
        </p:spPr>
      </p:pic>
      <p:sp>
        <p:nvSpPr>
          <p:cNvPr id="13" name="Полилиния 12"/>
          <p:cNvSpPr/>
          <p:nvPr/>
        </p:nvSpPr>
        <p:spPr>
          <a:xfrm>
            <a:off x="4529879" y="3468726"/>
            <a:ext cx="1024507" cy="180191"/>
          </a:xfrm>
          <a:custGeom>
            <a:avLst/>
            <a:gdLst>
              <a:gd name="connsiteX0" fmla="*/ 554 w 1024507"/>
              <a:gd name="connsiteY0" fmla="*/ 136919 h 180191"/>
              <a:gd name="connsiteX1" fmla="*/ 21336 w 1024507"/>
              <a:gd name="connsiteY1" fmla="*/ 43401 h 180191"/>
              <a:gd name="connsiteX2" fmla="*/ 52509 w 1024507"/>
              <a:gd name="connsiteY2" fmla="*/ 22619 h 180191"/>
              <a:gd name="connsiteX3" fmla="*/ 177200 w 1024507"/>
              <a:gd name="connsiteY3" fmla="*/ 22619 h 180191"/>
              <a:gd name="connsiteX4" fmla="*/ 686354 w 1024507"/>
              <a:gd name="connsiteY4" fmla="*/ 12229 h 180191"/>
              <a:gd name="connsiteX5" fmla="*/ 759091 w 1024507"/>
              <a:gd name="connsiteY5" fmla="*/ 1838 h 180191"/>
              <a:gd name="connsiteX6" fmla="*/ 1008472 w 1024507"/>
              <a:gd name="connsiteY6" fmla="*/ 22619 h 180191"/>
              <a:gd name="connsiteX7" fmla="*/ 1008472 w 1024507"/>
              <a:gd name="connsiteY7" fmla="*/ 136919 h 180191"/>
              <a:gd name="connsiteX8" fmla="*/ 956518 w 1024507"/>
              <a:gd name="connsiteY8" fmla="*/ 147310 h 180191"/>
              <a:gd name="connsiteX9" fmla="*/ 873391 w 1024507"/>
              <a:gd name="connsiteY9" fmla="*/ 157701 h 180191"/>
              <a:gd name="connsiteX10" fmla="*/ 800654 w 1024507"/>
              <a:gd name="connsiteY10" fmla="*/ 168092 h 180191"/>
              <a:gd name="connsiteX11" fmla="*/ 655182 w 1024507"/>
              <a:gd name="connsiteY11" fmla="*/ 168092 h 180191"/>
              <a:gd name="connsiteX12" fmla="*/ 249936 w 1024507"/>
              <a:gd name="connsiteY12" fmla="*/ 157701 h 180191"/>
              <a:gd name="connsiteX13" fmla="*/ 73291 w 1024507"/>
              <a:gd name="connsiteY13" fmla="*/ 168092 h 180191"/>
              <a:gd name="connsiteX14" fmla="*/ 42118 w 1024507"/>
              <a:gd name="connsiteY14" fmla="*/ 157701 h 180191"/>
              <a:gd name="connsiteX15" fmla="*/ 554 w 1024507"/>
              <a:gd name="connsiteY15" fmla="*/ 136919 h 1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4507" h="180191">
                <a:moveTo>
                  <a:pt x="554" y="136919"/>
                </a:moveTo>
                <a:cubicBezTo>
                  <a:pt x="-2910" y="117869"/>
                  <a:pt x="10566" y="56864"/>
                  <a:pt x="21336" y="43401"/>
                </a:cubicBezTo>
                <a:cubicBezTo>
                  <a:pt x="29137" y="33649"/>
                  <a:pt x="42118" y="29546"/>
                  <a:pt x="52509" y="22619"/>
                </a:cubicBezTo>
                <a:cubicBezTo>
                  <a:pt x="209171" y="74840"/>
                  <a:pt x="20537" y="25816"/>
                  <a:pt x="177200" y="22619"/>
                </a:cubicBezTo>
                <a:lnTo>
                  <a:pt x="686354" y="12229"/>
                </a:lnTo>
                <a:cubicBezTo>
                  <a:pt x="710600" y="8765"/>
                  <a:pt x="734599" y="1838"/>
                  <a:pt x="759091" y="1838"/>
                </a:cubicBezTo>
                <a:cubicBezTo>
                  <a:pt x="955502" y="1838"/>
                  <a:pt x="913142" y="-9156"/>
                  <a:pt x="1008472" y="22619"/>
                </a:cubicBezTo>
                <a:cubicBezTo>
                  <a:pt x="1021037" y="60313"/>
                  <a:pt x="1037193" y="93837"/>
                  <a:pt x="1008472" y="136919"/>
                </a:cubicBezTo>
                <a:cubicBezTo>
                  <a:pt x="998675" y="151614"/>
                  <a:pt x="973974" y="144624"/>
                  <a:pt x="956518" y="147310"/>
                </a:cubicBezTo>
                <a:cubicBezTo>
                  <a:pt x="928918" y="151556"/>
                  <a:pt x="901071" y="154010"/>
                  <a:pt x="873391" y="157701"/>
                </a:cubicBezTo>
                <a:lnTo>
                  <a:pt x="800654" y="168092"/>
                </a:lnTo>
                <a:cubicBezTo>
                  <a:pt x="728300" y="192211"/>
                  <a:pt x="797463" y="173783"/>
                  <a:pt x="655182" y="168092"/>
                </a:cubicBezTo>
                <a:cubicBezTo>
                  <a:pt x="520164" y="162691"/>
                  <a:pt x="385018" y="161165"/>
                  <a:pt x="249936" y="157701"/>
                </a:cubicBezTo>
                <a:cubicBezTo>
                  <a:pt x="191054" y="161165"/>
                  <a:pt x="132274" y="168092"/>
                  <a:pt x="73291" y="168092"/>
                </a:cubicBezTo>
                <a:cubicBezTo>
                  <a:pt x="62338" y="168092"/>
                  <a:pt x="51510" y="163336"/>
                  <a:pt x="42118" y="157701"/>
                </a:cubicBezTo>
                <a:cubicBezTo>
                  <a:pt x="33717" y="152661"/>
                  <a:pt x="4018" y="155969"/>
                  <a:pt x="554" y="1369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0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953" y="3419583"/>
            <a:ext cx="1260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900" dirty="0" smtClean="0">
                <a:solidFill>
                  <a:srgbClr val="050300"/>
                </a:solidFill>
              </a:rPr>
              <a:t>Доля </a:t>
            </a:r>
            <a:r>
              <a:rPr lang="ru-RU" sz="900" smtClean="0">
                <a:solidFill>
                  <a:srgbClr val="050300"/>
                </a:solidFill>
              </a:rPr>
              <a:t>живых кредитов</a:t>
            </a:r>
            <a:endParaRPr lang="ru-RU" sz="900">
              <a:solidFill>
                <a:srgbClr val="050300"/>
              </a:solidFill>
            </a:endParaRPr>
          </a:p>
        </p:txBody>
      </p:sp>
      <p:pic>
        <p:nvPicPr>
          <p:cNvPr id="15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r="3186"/>
          <a:stretch/>
        </p:blipFill>
        <p:spPr>
          <a:xfrm>
            <a:off x="6483951" y="3211655"/>
            <a:ext cx="4641456" cy="2988000"/>
          </a:xfrm>
        </p:spPr>
      </p:pic>
    </p:spTree>
    <p:extLst>
      <p:ext uri="{BB962C8B-B14F-4D97-AF65-F5344CB8AC3E}">
        <p14:creationId xmlns:p14="http://schemas.microsoft.com/office/powerpoint/2010/main" val="100761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Заключение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13</a:t>
            </a:fld>
            <a:endParaRPr lang="en-US" dirty="0">
              <a:solidFill>
                <a:srgbClr val="0503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50300"/>
                </a:solidFill>
              </a:rPr>
              <a:t>Модель Аалена предоставляет графический метод для проверки зависимости эффектов ковариат с течением </a:t>
            </a:r>
            <a:r>
              <a:rPr lang="ru-RU" dirty="0" smtClean="0">
                <a:solidFill>
                  <a:srgbClr val="050300"/>
                </a:solidFill>
              </a:rPr>
              <a:t>времени. </a:t>
            </a:r>
            <a:r>
              <a:rPr lang="ru-RU" dirty="0">
                <a:solidFill>
                  <a:srgbClr val="050300"/>
                </a:solidFill>
              </a:rPr>
              <a:t>Хотя модель Аалена предоставляет больше деталей </a:t>
            </a:r>
            <a:r>
              <a:rPr lang="ru-RU" dirty="0" smtClean="0">
                <a:solidFill>
                  <a:srgbClr val="050300"/>
                </a:solidFill>
              </a:rPr>
              <a:t>об эффектах ковариат</a:t>
            </a:r>
            <a:r>
              <a:rPr lang="ru-RU" dirty="0">
                <a:solidFill>
                  <a:srgbClr val="050300"/>
                </a:solidFill>
              </a:rPr>
              <a:t>. Модели Кокса и Аалена обеспечивают различные аспекты взаимосвязи между факторами риска и временем до наступления события, и, желательно, их использовать для дополнения друг друга</a:t>
            </a:r>
            <a:r>
              <a:rPr lang="ru-RU" dirty="0" smtClean="0">
                <a:solidFill>
                  <a:srgbClr val="050300"/>
                </a:solidFill>
              </a:rPr>
              <a:t>.</a:t>
            </a:r>
          </a:p>
          <a:p>
            <a:r>
              <a:rPr lang="ru-RU" dirty="0" smtClean="0">
                <a:solidFill>
                  <a:srgbClr val="050300"/>
                </a:solidFill>
              </a:rPr>
              <a:t>Однако, если </a:t>
            </a:r>
            <a:r>
              <a:rPr lang="ru-RU" dirty="0">
                <a:solidFill>
                  <a:srgbClr val="050300"/>
                </a:solidFill>
              </a:rPr>
              <a:t>условие пропорциональности рисков не выполняется, модель Аалена можно считать альтернативой для модели Кокса, так как в такой ситуации модель Кокса не является применимой.</a:t>
            </a:r>
            <a:r>
              <a:rPr lang="ru-RU" dirty="0">
                <a:solidFill>
                  <a:srgbClr val="050300"/>
                </a:solidFill>
              </a:rPr>
              <a:t> </a:t>
            </a:r>
            <a:r>
              <a:rPr lang="ru-RU" dirty="0" smtClean="0">
                <a:solidFill>
                  <a:srgbClr val="050300"/>
                </a:solidFill>
              </a:rPr>
              <a:t> </a:t>
            </a:r>
            <a:endParaRPr lang="ru-RU" dirty="0" smtClean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3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50300"/>
                </a:solidFill>
              </a:rPr>
              <a:t>Спасибо за внимание!</a:t>
            </a:r>
            <a:endParaRPr lang="ru-RU">
              <a:solidFill>
                <a:srgbClr val="0503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14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9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Постановка задачи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224108" cy="3581400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solidFill>
                  <a:srgbClr val="050300"/>
                </a:solidFill>
              </a:rPr>
              <a:t>Разработка модели для прогнозирования времени жизни ипотечных кредитов, основываясь на данных ипотечного агента банка ВТБ, который публикует обезличенные данные по ипотечным кредитам в конце каждого месяца;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2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50300"/>
                </a:solidFill>
              </a:rPr>
              <a:t>Вид исходных данных: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683" y="5983942"/>
            <a:ext cx="103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50300"/>
                </a:solidFill>
              </a:rPr>
              <a:t>Реестры ипотечного покрытия за </a:t>
            </a:r>
            <a:r>
              <a:rPr lang="ru-RU" sz="1600" i="1" dirty="0" smtClean="0">
                <a:solidFill>
                  <a:srgbClr val="050300"/>
                </a:solidFill>
              </a:rPr>
              <a:t>период</a:t>
            </a:r>
            <a:r>
              <a:rPr lang="ru-RU" sz="1600" i="1" dirty="0">
                <a:solidFill>
                  <a:srgbClr val="050300"/>
                </a:solidFill>
              </a:rPr>
              <a:t> </a:t>
            </a:r>
            <a:r>
              <a:rPr lang="ru-RU" sz="1600" i="1" dirty="0" smtClean="0">
                <a:solidFill>
                  <a:srgbClr val="050300"/>
                </a:solidFill>
              </a:rPr>
              <a:t>с 01.01.2018 по 31.03.2019, </a:t>
            </a:r>
            <a:r>
              <a:rPr lang="ru-RU" sz="1600" i="1" dirty="0">
                <a:solidFill>
                  <a:srgbClr val="050300"/>
                </a:solidFill>
              </a:rPr>
              <a:t>публикуемые ипотечным агентом </a:t>
            </a:r>
            <a:r>
              <a:rPr lang="ru-RU" sz="1600" i="1" dirty="0" smtClean="0">
                <a:solidFill>
                  <a:srgbClr val="050300"/>
                </a:solidFill>
              </a:rPr>
              <a:t>ВТБ-БМ </a:t>
            </a:r>
            <a:r>
              <a:rPr lang="ru-RU" sz="1600" i="1" dirty="0">
                <a:solidFill>
                  <a:srgbClr val="050300"/>
                </a:solidFill>
              </a:rPr>
              <a:t>на </a:t>
            </a:r>
            <a:r>
              <a:rPr lang="ru-RU" sz="1600" i="1" dirty="0" smtClean="0">
                <a:solidFill>
                  <a:srgbClr val="050300"/>
                </a:solidFill>
              </a:rPr>
              <a:t>сайте </a:t>
            </a:r>
            <a:r>
              <a:rPr lang="en-US" sz="1600" i="1" dirty="0">
                <a:solidFill>
                  <a:srgbClr val="050300"/>
                </a:solidFill>
              </a:rPr>
              <a:t>http://www.vtb-bm-2.ru/the-mortgage-collateral/</a:t>
            </a:r>
            <a:endParaRPr lang="ru-RU" sz="1600" i="1" dirty="0">
              <a:solidFill>
                <a:srgbClr val="050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3</a:t>
            </a:fld>
            <a:endParaRPr lang="en-US" dirty="0">
              <a:solidFill>
                <a:srgbClr val="0503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" y="2568446"/>
            <a:ext cx="6231116" cy="235136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/>
          <a:stretch/>
        </p:blipFill>
        <p:spPr>
          <a:xfrm>
            <a:off x="6263868" y="2541504"/>
            <a:ext cx="5928132" cy="242228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3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50300"/>
                </a:solidFill>
              </a:rPr>
              <a:t>Преобразование данных</a:t>
            </a:r>
            <a:r>
              <a:rPr lang="en-US" sz="4000" dirty="0">
                <a:solidFill>
                  <a:srgbClr val="050300"/>
                </a:solidFill>
              </a:rPr>
              <a:t>:</a:t>
            </a:r>
            <a:endParaRPr lang="ru-RU" sz="4000" dirty="0">
              <a:solidFill>
                <a:srgbClr val="050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4</a:t>
            </a:fld>
            <a:endParaRPr lang="en-US" dirty="0">
              <a:solidFill>
                <a:srgbClr val="050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1616523"/>
                <a:ext cx="9846129" cy="3397154"/>
              </a:xfrm>
            </p:spPr>
            <p:txBody>
              <a:bodyPr>
                <a:noAutofit/>
              </a:bodyPr>
              <a:lstStyle/>
              <a:p>
                <a:r>
                  <a:rPr lang="ru-RU" sz="2400" dirty="0" smtClean="0">
                    <a:solidFill>
                      <a:srgbClr val="050300"/>
                    </a:solidFill>
                  </a:rPr>
                  <a:t>По номеру государственной регистрации были добавлены данные за последующие месяцы;</a:t>
                </a:r>
              </a:p>
              <a:p>
                <a:r>
                  <a:rPr lang="ru-RU" sz="2400" dirty="0" smtClean="0">
                    <a:solidFill>
                      <a:srgbClr val="050300"/>
                    </a:solidFill>
                  </a:rPr>
                  <a:t>Затем регион выдачи кредита был преобразован к единому формату, чтобы была возможность добавить средние просроченные задолженности по регионам, опубликованные на сайте Центрального банка РФ;</a:t>
                </a:r>
              </a:p>
              <a:p>
                <a:r>
                  <a:rPr lang="ru-RU" sz="2400" dirty="0" smtClean="0">
                    <a:solidFill>
                      <a:srgbClr val="050300"/>
                    </a:solidFill>
                  </a:rPr>
                  <a:t>Все категориальные признаки преобразованы в </a:t>
                </a:r>
                <a:r>
                  <a:rPr lang="ru-RU" sz="2400" dirty="0" err="1" smtClean="0">
                    <a:solidFill>
                      <a:srgbClr val="050300"/>
                    </a:solidFill>
                  </a:rPr>
                  <a:t>дамми</a:t>
                </a:r>
                <a:r>
                  <a:rPr lang="ru-RU" sz="2400" dirty="0" smtClean="0">
                    <a:solidFill>
                      <a:srgbClr val="050300"/>
                    </a:solidFill>
                  </a:rPr>
                  <a:t>-переменные;</a:t>
                </a:r>
              </a:p>
              <a:p>
                <a:r>
                  <a:rPr lang="ru-RU" sz="2400" dirty="0" smtClean="0">
                    <a:solidFill>
                      <a:srgbClr val="050300"/>
                    </a:solidFill>
                  </a:rPr>
                  <a:t>Все числовые признаки масштабированы минимаксным методом:</a:t>
                </a: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𝑠𝑐𝑎𝑙𝑒𝑑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ru-RU" sz="2400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−0.5</m:t>
                      </m:r>
                    </m:oMath>
                  </m:oMathPara>
                </a14:m>
                <a:endParaRPr lang="ru-RU" sz="2400" dirty="0" smtClean="0">
                  <a:solidFill>
                    <a:srgbClr val="050300"/>
                  </a:solidFill>
                </a:endParaRPr>
              </a:p>
              <a:p>
                <a:endParaRPr lang="ru-RU" sz="2400" dirty="0">
                  <a:solidFill>
                    <a:srgbClr val="050300"/>
                  </a:solidFill>
                </a:endParaRPr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1616523"/>
                <a:ext cx="9846129" cy="3397154"/>
              </a:xfrm>
              <a:blipFill rotWithShape="0">
                <a:blip r:embed="rId2"/>
                <a:stretch>
                  <a:fillRect l="-867" t="-1975" r="-1053" b="-30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9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50300"/>
                </a:solidFill>
              </a:rPr>
              <a:t>П</a:t>
            </a:r>
            <a:r>
              <a:rPr lang="ru-RU" dirty="0" smtClean="0">
                <a:solidFill>
                  <a:srgbClr val="050300"/>
                </a:solidFill>
              </a:rPr>
              <a:t>олученный датасет: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5</a:t>
            </a:fld>
            <a:endParaRPr lang="en-US" dirty="0">
              <a:solidFill>
                <a:srgbClr val="050300"/>
              </a:solidFill>
            </a:endParaRPr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3" y="2782569"/>
            <a:ext cx="8143375" cy="186134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5" r="-1"/>
          <a:stretch/>
        </p:blipFill>
        <p:spPr>
          <a:xfrm>
            <a:off x="6802083" y="2777748"/>
            <a:ext cx="4683738" cy="18598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73230" y="2931375"/>
            <a:ext cx="802256" cy="534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300"/>
                </a:solidFill>
              </a:rPr>
              <a:t>     </a:t>
            </a:r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92407" y="3569729"/>
            <a:ext cx="483079" cy="16390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2405" y="4002130"/>
            <a:ext cx="483079" cy="16390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92406" y="4443519"/>
            <a:ext cx="483079" cy="16390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92406" y="3798874"/>
            <a:ext cx="483079" cy="163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92405" y="4232171"/>
            <a:ext cx="483079" cy="163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50300"/>
                </a:solidFill>
              </a:rPr>
              <a:t>…</a:t>
            </a:r>
            <a:endParaRPr lang="ru-RU" dirty="0">
              <a:solidFill>
                <a:srgbClr val="050300"/>
              </a:solidFill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768" y="3140029"/>
            <a:ext cx="313408" cy="1175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23683" y="5983942"/>
            <a:ext cx="1032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50300"/>
                </a:solidFill>
              </a:rPr>
              <a:t>Реестры ипотечного покрытия за </a:t>
            </a:r>
            <a:r>
              <a:rPr lang="ru-RU" sz="1600" i="1" dirty="0" smtClean="0">
                <a:solidFill>
                  <a:srgbClr val="050300"/>
                </a:solidFill>
              </a:rPr>
              <a:t>период</a:t>
            </a:r>
            <a:r>
              <a:rPr lang="ru-RU" sz="1600" i="1" dirty="0">
                <a:solidFill>
                  <a:srgbClr val="050300"/>
                </a:solidFill>
              </a:rPr>
              <a:t> </a:t>
            </a:r>
            <a:r>
              <a:rPr lang="ru-RU" sz="1600" i="1" dirty="0" smtClean="0">
                <a:solidFill>
                  <a:srgbClr val="050300"/>
                </a:solidFill>
              </a:rPr>
              <a:t>с 01.01.2018 по 31.03.2019, </a:t>
            </a:r>
            <a:r>
              <a:rPr lang="ru-RU" sz="1600" i="1" dirty="0">
                <a:solidFill>
                  <a:srgbClr val="050300"/>
                </a:solidFill>
              </a:rPr>
              <a:t>публикуемые ипотечным агентом </a:t>
            </a:r>
            <a:r>
              <a:rPr lang="ru-RU" sz="1600" i="1" dirty="0" smtClean="0">
                <a:solidFill>
                  <a:srgbClr val="050300"/>
                </a:solidFill>
              </a:rPr>
              <a:t>ВТБ-БМ </a:t>
            </a:r>
            <a:r>
              <a:rPr lang="ru-RU" sz="1600" i="1" dirty="0">
                <a:solidFill>
                  <a:srgbClr val="050300"/>
                </a:solidFill>
              </a:rPr>
              <a:t>на </a:t>
            </a:r>
            <a:r>
              <a:rPr lang="ru-RU" sz="1600" i="1" dirty="0" smtClean="0">
                <a:solidFill>
                  <a:srgbClr val="050300"/>
                </a:solidFill>
              </a:rPr>
              <a:t>сайте </a:t>
            </a:r>
            <a:r>
              <a:rPr lang="en-US" sz="1600" i="1" dirty="0">
                <a:solidFill>
                  <a:srgbClr val="050300"/>
                </a:solidFill>
              </a:rPr>
              <a:t>http://www.vtb-bm-2.ru/the-mortgage-collateral/</a:t>
            </a:r>
            <a:endParaRPr lang="ru-RU" sz="1600" i="1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Основные определения</a:t>
            </a:r>
            <a:endParaRPr lang="ru-RU" dirty="0">
              <a:solidFill>
                <a:srgbClr val="050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09484"/>
                <a:ext cx="9601200" cy="3581400"/>
              </a:xfrm>
            </p:spPr>
            <p:txBody>
              <a:bodyPr>
                <a:noAutofit/>
              </a:bodyPr>
              <a:lstStyle/>
              <a:p>
                <a:r>
                  <a:rPr lang="ru-RU" dirty="0" smtClean="0">
                    <a:solidFill>
                      <a:srgbClr val="050300"/>
                    </a:solidFill>
                  </a:rPr>
                  <a:t>Время жизни </a:t>
                </a:r>
                <a:r>
                  <a:rPr lang="mr-IN" dirty="0" smtClean="0">
                    <a:solidFill>
                      <a:srgbClr val="050300"/>
                    </a:solidFill>
                  </a:rPr>
                  <a:t>–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 срок от начала наблюдения/выдачи кредита до события</a:t>
                </a: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Событие </a:t>
                </a:r>
                <a:r>
                  <a:rPr lang="mr-IN" dirty="0" smtClean="0">
                    <a:solidFill>
                      <a:srgbClr val="050300"/>
                    </a:solidFill>
                  </a:rPr>
                  <a:t>–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 погашение кредита или дефолт</a:t>
                </a: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Дефолт </a:t>
                </a:r>
                <a:r>
                  <a:rPr lang="mr-IN" dirty="0" smtClean="0">
                    <a:solidFill>
                      <a:srgbClr val="050300"/>
                    </a:solidFill>
                  </a:rPr>
                  <a:t>–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 ситуация, когда просрочка кредита становится 30+ дней</a:t>
                </a:r>
              </a:p>
              <a:p>
                <a:r>
                  <a:rPr lang="ru-RU" dirty="0">
                    <a:solidFill>
                      <a:srgbClr val="050300"/>
                    </a:solidFill>
                  </a:rPr>
                  <a:t>Функция дожития, описывающая вероятность того, что целевое событие не наступит к моменту времени </a:t>
                </a:r>
                <a:r>
                  <a:rPr lang="en-US" dirty="0">
                    <a:solidFill>
                      <a:srgbClr val="050300"/>
                    </a:solidFill>
                  </a:rPr>
                  <a:t>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&gt;</m:t>
                          </m:r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s-I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i="1">
                              <a:solidFill>
                                <a:srgbClr val="0503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𝑑𝑥</m:t>
                          </m:r>
                          <m:r>
                            <a:rPr lang="ru-RU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,   </m:t>
                          </m:r>
                        </m:e>
                      </m:nary>
                      <m:r>
                        <a:rPr lang="ru-RU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где </m:t>
                      </m:r>
                    </m:oMath>
                  </m:oMathPara>
                </a14:m>
                <a:endParaRPr lang="ru-RU" b="0" i="1" dirty="0" smtClean="0">
                  <a:solidFill>
                    <a:srgbClr val="050300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ru-RU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−плотность распределения;</m:t>
                      </m:r>
                    </m:oMath>
                  </m:oMathPara>
                </a14:m>
                <a:endParaRPr lang="ru-RU" dirty="0" smtClean="0">
                  <a:solidFill>
                    <a:srgbClr val="050300"/>
                  </a:solidFill>
                </a:endParaRP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Функция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риска: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mr-IN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b="0" i="0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is-I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&lt;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+∆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 smtClean="0">
                  <a:solidFill>
                    <a:srgbClr val="0503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09484"/>
                <a:ext cx="9601200" cy="3581400"/>
              </a:xfrm>
              <a:blipFill rotWithShape="0">
                <a:blip r:embed="rId2"/>
                <a:stretch>
                  <a:fillRect l="-571" t="-1361" b="-17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6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Процедура Каплана-Мейера (Оценка Каплана-Мейера)</a:t>
            </a:r>
            <a:endParaRPr lang="ru-RU" dirty="0">
              <a:solidFill>
                <a:srgbClr val="050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084295"/>
                <a:ext cx="9601200" cy="3581400"/>
              </a:xfrm>
            </p:spPr>
            <p:txBody>
              <a:bodyPr numCol="2">
                <a:noAutofit/>
              </a:bodyPr>
              <a:lstStyle/>
              <a:p>
                <a:r>
                  <a:rPr lang="ru-RU" dirty="0" smtClean="0">
                    <a:solidFill>
                      <a:srgbClr val="050300"/>
                    </a:solidFill>
                  </a:rPr>
                  <a:t>Данная процедура заключается в оценивании функции дожития: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50300"/>
                    </a:solidFill>
                  </a:rPr>
                  <a:t> -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число объектов, доживших до момента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050300"/>
                    </a:solidFill>
                  </a:rPr>
                  <a:t>, исключая уже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выбывших;</a:t>
                </a:r>
                <a:endParaRPr lang="ru-RU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50300"/>
                    </a:solidFill>
                  </a:rPr>
                  <a:t> -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число объектов</a:t>
                </a:r>
                <a:r>
                  <a:rPr lang="ru-RU" dirty="0">
                    <a:solidFill>
                      <a:srgbClr val="050300"/>
                    </a:solidFill>
                  </a:rPr>
                  <a:t>, для которых произошёл исход в момент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050300"/>
                    </a:solidFill>
                  </a:rPr>
                  <a:t>;</a:t>
                </a:r>
                <a:endParaRPr lang="ru-RU" dirty="0" smtClean="0">
                  <a:solidFill>
                    <a:srgbClr val="050300"/>
                  </a:solidFill>
                </a:endParaRP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Оценку </a:t>
                </a:r>
                <a:r>
                  <a:rPr lang="ru-RU" dirty="0">
                    <a:solidFill>
                      <a:srgbClr val="050300"/>
                    </a:solidFill>
                  </a:rPr>
                  <a:t>точности приближения кривой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дожития </a:t>
                </a:r>
                <a:r>
                  <a:rPr lang="ru-RU" dirty="0">
                    <a:solidFill>
                      <a:srgbClr val="050300"/>
                    </a:solidFill>
                  </a:rPr>
                  <a:t>дает стандартная ошибка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дожития, </a:t>
                </a:r>
                <a:r>
                  <a:rPr lang="ru-RU" dirty="0">
                    <a:solidFill>
                      <a:srgbClr val="050300"/>
                    </a:solidFill>
                  </a:rPr>
                  <a:t>ее можно рассчитать по формуле </a:t>
                </a:r>
                <a:r>
                  <a:rPr lang="ru-RU" dirty="0" err="1">
                    <a:solidFill>
                      <a:srgbClr val="050300"/>
                    </a:solidFill>
                  </a:rPr>
                  <a:t>Гринвуда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mr-IN" i="1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 smtClean="0">
                  <a:solidFill>
                    <a:srgbClr val="050300"/>
                  </a:solidFill>
                </a:endParaRP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Доверительный интервал дожития</a:t>
                </a:r>
                <a:r>
                  <a:rPr lang="en-US" dirty="0" smtClean="0">
                    <a:solidFill>
                      <a:srgbClr val="0503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50300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e>
                        </m:acc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rgbClr val="0503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503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503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503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e>
                        </m:acc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srgbClr val="0503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endParaRPr lang="ru-RU" dirty="0">
                  <a:solidFill>
                    <a:srgbClr val="0503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084295"/>
                <a:ext cx="9601200" cy="3581400"/>
              </a:xfrm>
              <a:blipFill rotWithShape="0">
                <a:blip r:embed="rId2"/>
                <a:stretch>
                  <a:fillRect l="-571" t="-1533" b="-18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07072" y="2165207"/>
                <a:ext cx="2577352" cy="193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i="1" u="sng" dirty="0" smtClean="0">
                    <a:solidFill>
                      <a:srgbClr val="050300"/>
                    </a:solidFill>
                  </a:rPr>
                  <a:t>Замечание:</a:t>
                </a:r>
                <a:r>
                  <a:rPr lang="ru-RU" sz="1400" dirty="0">
                    <a:solidFill>
                      <a:srgbClr val="050300"/>
                    </a:solidFill>
                  </a:rPr>
                  <a:t> можно перемножать значения только для тех моментов времени, когда произошёл хотя бы один исход, потому что,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ru-RU" sz="1400" i="1">
                        <a:solidFill>
                          <a:srgbClr val="0503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ru-RU" sz="1400" dirty="0">
                    <a:solidFill>
                      <a:srgbClr val="050300"/>
                    </a:solidFill>
                  </a:rPr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1400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503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ru-RU" sz="1400" i="1">
                        <a:solidFill>
                          <a:srgbClr val="05030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ru-RU" sz="1400" dirty="0">
                    <a:solidFill>
                      <a:srgbClr val="050300"/>
                    </a:solidFill>
                  </a:rPr>
                  <a:t>,  а умножение на единицу никак результат не меняет.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072" y="2165207"/>
                <a:ext cx="2577352" cy="1938800"/>
              </a:xfrm>
              <a:prstGeom prst="rect">
                <a:avLst/>
              </a:prstGeom>
              <a:blipFill rotWithShape="0">
                <a:blip r:embed="rId3"/>
                <a:stretch>
                  <a:fillRect l="-472" t="-625" r="-472" b="-18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7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9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50300"/>
                </a:solidFill>
              </a:rPr>
              <a:t>Результаты работы процедуры оценивания Каплана-Мейера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Время с момента появления кредита</a:t>
            </a:r>
            <a:endParaRPr lang="ru-RU" dirty="0">
              <a:solidFill>
                <a:srgbClr val="0503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2" y="3349253"/>
            <a:ext cx="4351942" cy="295390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50300"/>
                </a:solidFill>
              </a:rPr>
              <a:t>Время с момента начала наблюдения</a:t>
            </a:r>
            <a:endParaRPr lang="ru-RU" dirty="0">
              <a:solidFill>
                <a:srgbClr val="0503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14" y="3316447"/>
            <a:ext cx="4483874" cy="301952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8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300"/>
                </a:solidFill>
              </a:rPr>
              <a:t>Регрессия Кокса (Модель пропорциональных рисков)</a:t>
            </a:r>
            <a:endParaRPr lang="ru-RU" dirty="0">
              <a:solidFill>
                <a:srgbClr val="050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dirty="0" smtClean="0">
                    <a:solidFill>
                      <a:srgbClr val="050300"/>
                    </a:solidFill>
                  </a:rPr>
                  <a:t>Функция дожития: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&gt;</m:t>
                          </m:r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s-I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  <m:r>
                        <a:rPr lang="ru-RU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, где</m:t>
                      </m:r>
                    </m:oMath>
                  </m:oMathPara>
                </a14:m>
                <a:endParaRPr lang="ru-RU" b="0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503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solidFill>
                            <a:srgbClr val="050300"/>
                          </a:solidFill>
                          <a:latin typeface="Cambria Math" charset="0"/>
                        </a:rPr>
                        <m:t>−плотность распределения;</m:t>
                      </m:r>
                    </m:oMath>
                  </m:oMathPara>
                </a14:m>
                <a:endParaRPr lang="en-US" b="0" dirty="0" smtClean="0">
                  <a:solidFill>
                    <a:srgbClr val="050300"/>
                  </a:solidFill>
                </a:endParaRPr>
              </a:p>
              <a:p>
                <a:r>
                  <a:rPr lang="ru-RU" dirty="0" smtClean="0">
                    <a:solidFill>
                      <a:srgbClr val="050300"/>
                    </a:solidFill>
                  </a:rPr>
                  <a:t>Функция риска: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=</m:t>
                      </m:r>
                      <m:limUpp>
                        <m:limUpp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ru-RU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опорная ф−я риска</m:t>
                          </m:r>
                        </m:lim>
                      </m:limUpp>
                      <m:limLow>
                        <m:limLowPr>
                          <m:ctrlPr>
                            <a:rPr lang="en-US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050300"/>
                                  </a:solidFill>
                                  <a:latin typeface="Cambria Math" charset="0"/>
                                </a:rPr>
                                <m:t>⁡</m:t>
                              </m:r>
                              <m:limUpp>
                                <m:limUppPr>
                                  <m:ctrlPr>
                                    <a:rPr lang="en-US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</m:ctrlPr>
                                </m:limUppPr>
                                <m:e>
                                  <m:groupChr>
                                    <m:groupChrPr>
                                      <m:chr m:val="⏞"/>
                                      <m:pos m:val="top"/>
                                      <m:vertJc m:val="bot"/>
                                      <m:ctrlPr>
                                        <a:rPr lang="en-US" i="1" smtClean="0">
                                          <a:solidFill>
                                            <a:srgbClr val="0503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ctrlPr>
                                            <a:rPr lang="mr-IN" i="1">
                                              <a:solidFill>
                                                <a:srgbClr val="0503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is-IS" i="1">
                                                  <a:solidFill>
                                                    <a:srgbClr val="05030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i="1">
                                                  <a:solidFill>
                                                    <a:srgbClr val="0503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50300"/>
                                                  </a:solidFill>
                                                  <a:latin typeface="Cambria Math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503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50300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50300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50300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50300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50300"/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50300"/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50300"/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50300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50300"/>
                                                          </a:solidFill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solidFill>
                                                                <a:srgbClr val="050300"/>
                                                              </a:solidFill>
                                                              <a:latin typeface="Cambria Math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solidFill>
                                                                <a:srgbClr val="050300"/>
                                                              </a:solidFill>
                                                              <a:latin typeface="Cambria Math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solidFill>
                                                                <a:srgbClr val="050300"/>
                                                              </a:solidFill>
                                                              <a:latin typeface="Cambria Math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acc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ru-RU" b="0" i="1" smtClean="0">
                                      <a:solidFill>
                                        <a:srgbClr val="050300"/>
                                      </a:solidFill>
                                      <a:latin typeface="Cambria Math" charset="0"/>
                                    </a:rPr>
                                    <m:t>лог−частичный риск</m:t>
                                  </m:r>
                                </m:lim>
                              </m:limUpp>
                            </m:e>
                          </m:groupChr>
                        </m:e>
                        <m:lim>
                          <m:r>
                            <a:rPr lang="ru-RU" b="0" i="1" smtClean="0">
                              <a:solidFill>
                                <a:srgbClr val="050300"/>
                              </a:solidFill>
                              <a:latin typeface="Cambria Math" charset="0"/>
                            </a:rPr>
                            <m:t>частичный риск</m:t>
                          </m:r>
                        </m:lim>
                      </m:limLow>
                      <m:r>
                        <a:rPr lang="ru-RU" b="0" i="1" smtClean="0">
                          <a:solidFill>
                            <a:srgbClr val="050300"/>
                          </a:solidFill>
                          <a:latin typeface="Cambria Math" charset="0"/>
                        </a:rPr>
                        <m:t>, где </m:t>
                      </m:r>
                    </m:oMath>
                  </m:oMathPara>
                </a14:m>
                <a:endParaRPr lang="ru-RU" b="0" i="1" dirty="0" smtClean="0">
                  <a:solidFill>
                    <a:srgbClr val="050300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50300"/>
                    </a:solidFill>
                  </a:rPr>
                  <a:t> – ковариаты;</a:t>
                </a:r>
                <a:endParaRPr lang="ru-RU" b="0" dirty="0" smtClean="0">
                  <a:solidFill>
                    <a:srgbClr val="0503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50300"/>
                            </a:solidFill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2</m:t>
                        </m:r>
                      </m:sub>
                    </m:sSub>
                    <m:r>
                      <a:rPr lang="ru-RU" i="1">
                        <a:solidFill>
                          <a:srgbClr val="050300"/>
                        </a:solidFill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solidFill>
                              <a:srgbClr val="050300"/>
                            </a:solidFill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50300"/>
                            </a:solidFill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50300"/>
                    </a:solidFill>
                  </a:rPr>
                  <a:t> – регрессионные коэффициенты,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являющиеся </a:t>
                </a:r>
                <a:r>
                  <a:rPr lang="ru-RU" dirty="0">
                    <a:solidFill>
                      <a:srgbClr val="050300"/>
                    </a:solidFill>
                  </a:rPr>
                  <a:t>мерами влияния </a:t>
                </a:r>
                <a:r>
                  <a:rPr lang="ru-RU" dirty="0" smtClean="0">
                    <a:solidFill>
                      <a:srgbClr val="050300"/>
                    </a:solidFill>
                  </a:rPr>
                  <a:t>ковариат</a:t>
                </a:r>
                <a:r>
                  <a:rPr lang="ru-RU" dirty="0">
                    <a:solidFill>
                      <a:srgbClr val="050300"/>
                    </a:solidFill>
                  </a:rPr>
                  <a:t>.</a:t>
                </a:r>
                <a:endParaRPr lang="ru-RU" dirty="0" smtClean="0">
                  <a:solidFill>
                    <a:srgbClr val="050300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50300"/>
                    </a:solidFill>
                    <a:effectLst/>
                  </a:rPr>
                  <a:t> </a:t>
                </a:r>
                <a:endParaRPr lang="ru-RU" b="0" dirty="0" smtClean="0">
                  <a:solidFill>
                    <a:srgbClr val="0503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5" t="-1361" b="-28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050300"/>
                </a:solidFill>
              </a:rPr>
              <a:t>9</a:t>
            </a:fld>
            <a:endParaRPr lang="en-US" dirty="0">
              <a:solidFill>
                <a:srgbClr val="05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64899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Цвет 2">
      <a:dk1>
        <a:srgbClr val="FFFFFF"/>
      </a:dk1>
      <a:lt1>
        <a:srgbClr val="FFFFFF"/>
      </a:lt1>
      <a:dk2>
        <a:srgbClr val="FBFEFB"/>
      </a:dk2>
      <a:lt2>
        <a:srgbClr val="FCFDFC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</TotalTime>
  <Words>431</Words>
  <Application>Microsoft Macintosh PowerPoint</Application>
  <PresentationFormat>Широкоэкранный</PresentationFormat>
  <Paragraphs>96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Franklin Gothic Book</vt:lpstr>
      <vt:lpstr>Menlo</vt:lpstr>
      <vt:lpstr>Обрезка</vt:lpstr>
      <vt:lpstr>Моделирование ВРЕМЕНИ жизни ипотечных кредитов</vt:lpstr>
      <vt:lpstr>Постановка задачи</vt:lpstr>
      <vt:lpstr>Вид исходных данных:</vt:lpstr>
      <vt:lpstr>Преобразование данных:</vt:lpstr>
      <vt:lpstr>Полученный датасет:</vt:lpstr>
      <vt:lpstr>Основные определения</vt:lpstr>
      <vt:lpstr>Процедура Каплана-Мейера (Оценка Каплана-Мейера)</vt:lpstr>
      <vt:lpstr>Результаты работы процедуры оценивания Каплана-Мейера</vt:lpstr>
      <vt:lpstr>Регрессия Кокса (Модель пропорциональных рисков)</vt:lpstr>
      <vt:lpstr>Аддитивная модель рисков Аалена</vt:lpstr>
      <vt:lpstr>Результаты работы моделей при времени жизни, вычисленном с момента выдачи кредита</vt:lpstr>
      <vt:lpstr>Результаты работы моделей при времени жизни, вычисленном с момента начала наблюдения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70</cp:revision>
  <cp:lastPrinted>2019-06-04T05:41:04Z</cp:lastPrinted>
  <dcterms:created xsi:type="dcterms:W3CDTF">2019-05-21T13:32:31Z</dcterms:created>
  <dcterms:modified xsi:type="dcterms:W3CDTF">2019-06-11T15:39:25Z</dcterms:modified>
</cp:coreProperties>
</file>