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3" r:id="rId6"/>
    <p:sldId id="262" r:id="rId7"/>
    <p:sldId id="264" r:id="rId8"/>
    <p:sldId id="265" r:id="rId9"/>
    <p:sldId id="266" r:id="rId10"/>
    <p:sldId id="268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69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8BEFB-53F0-4B7D-8592-F2C3DC3000BE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A8BE8-7E7A-4F06-881B-810CAE3652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5461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5978D9-50DE-4549-B51C-CD0A42C81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4837AFA-9630-46C4-9B3F-DCF031EFF1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633B2C-3529-4427-92E4-C17FD68E6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A238-C377-4940-8DAB-6B96B7BCFF09}" type="datetime1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580A306-B37A-45DE-B626-D37E147E1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CA72FB-BC54-4FDF-9532-4F080A5E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F0B2-C92E-435F-87D1-55CA97A22E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8427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B22276-5D1B-4269-A85A-E72A784DF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08005EA-E77F-4ED9-94B0-AAC65DC7F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B4E0C9-1BCC-4927-BBB8-1B4194F1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B1AA-BF25-4F0F-B8D6-BB059E237C04}" type="datetime1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8DBA82-B0AD-4C8E-AD91-0C6D8DEB2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5C943E-9A81-4BB8-8BE7-097AD3C18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F0B2-C92E-435F-87D1-55CA97A22E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3079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BB0A075-4019-47B4-9781-FEF3F8CF1E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A4F01D0-6B56-479E-A531-DDC51A7DF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5A61E3-140B-4853-912A-5B26C079F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FC4C-6528-4FB0-8B4B-0E940F50D089}" type="datetime1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ACC579-2096-4BCB-AE47-CB8B71ECB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F66054B-B984-48B7-8B75-860663E28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F0B2-C92E-435F-87D1-55CA97A22E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24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4239B4-221F-4FEF-985D-26C801B22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E90E1F8-FBB3-4637-A4F2-B9225F77B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65B23AD-5067-4241-92A4-F4A550E39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172B-B71A-474A-95C5-49C04C914E6C}" type="datetime1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B35F3E-B91A-43B3-BF36-58D53229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91B6EF-633A-457C-A6A6-29878203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F0B2-C92E-435F-87D1-55CA97A22E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848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DE0D68-860B-4D40-B782-49620F8FF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DE11433-DBA7-49B1-9DBB-B26059CE7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9AF6277-3971-423D-8405-9CDD95F77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AC28-CA6A-492E-AE15-3C73CE1236D9}" type="datetime1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1EB7E9-D7F2-4DC1-8328-303D29FBE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5338999-385E-4873-A2A6-CA601D6FD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F0B2-C92E-435F-87D1-55CA97A22E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528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BDC05F-A529-499C-8C3E-9F24D7293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BFC9679-3D4F-4319-B1AC-7C058ED64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0471388-4214-41CC-96FE-5C63EAD25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C59DAAE-02FA-435A-ADE8-DC1B033B6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239E2-0808-4190-91A5-59FFC7D37AA5}" type="datetime1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C673C03-0184-4842-825C-89550A219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AB76CC1-E18F-453F-B3B4-77D965ED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F0B2-C92E-435F-87D1-55CA97A22E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226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028E5A-2115-43F4-B2BE-12A8DDD99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5076956-0424-4029-B846-C75BD628B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4FF7661-2994-4A96-9540-96C31F7CE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18AC7FC-69D8-43F6-9791-6FCC0AD726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CC75131-6654-42C1-8A7A-AA85B83C9C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6291C96-8F99-402E-AD30-5F0D4D360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E8D16-7760-4851-85F7-A541DA803919}" type="datetime1">
              <a:rPr lang="ru-RU" smtClean="0"/>
              <a:pPr/>
              <a:t>24.09.2020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0F33710-CBE9-48D9-B7C6-21D555850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ADD28F1-8126-42BE-BBE4-45DB0B359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F0B2-C92E-435F-87D1-55CA97A22E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1973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A604DE-824F-474D-8204-B780F92EC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E929E16-39C5-4E97-AA02-A92D1363E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8577-1A1B-4FA8-A762-EA676D6A3A0F}" type="datetime1">
              <a:rPr lang="ru-RU" smtClean="0"/>
              <a:pPr/>
              <a:t>24.09.2020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0DBA278-825E-4074-AE20-6A1A142CC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7620585-D006-4294-9A04-D2E29B4F0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F0B2-C92E-435F-87D1-55CA97A22E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841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020731B-94E3-49AF-B255-2FF6E5216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67A0-58F3-4A5D-A2FA-3A5C193489F7}" type="datetime1">
              <a:rPr lang="ru-RU" smtClean="0"/>
              <a:pPr/>
              <a:t>24.09.2020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C97F94A-8B8F-4CF3-8B3F-E374F51F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76F587C-1873-4B3A-9100-BFE09BA4B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F0B2-C92E-435F-87D1-55CA97A22E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043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266CC8-B464-4850-9D34-DFA46206D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99107AE-4435-4509-8D00-5A1358A96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2006F6B-0F36-44FF-9510-2994DE898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92E2D4C-4945-4793-B7A2-6BDC9B0A4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DAFF-3FAF-4384-AE57-B53809E7E49B}" type="datetime1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775799A-BBCD-4D97-A5B3-E380EF3A2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DAB6F86-4CE8-46FC-A300-31970F43B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F0B2-C92E-435F-87D1-55CA97A22E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97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29991D-F175-4756-AC11-B47025D3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221C295-04A1-4745-A9C4-38030D31E3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E957C44-DA94-49B4-B54F-012ADBBDE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5380F73-56FB-4627-AA30-E62B6C22F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A27F-2AA7-40D9-8E0D-473E9D2896A7}" type="datetime1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C4C371F-B7D3-4D7B-80CE-4BDF39377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05F440E-0B45-429E-8CED-5208207D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F0B2-C92E-435F-87D1-55CA97A22E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6827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2F3BA0-45A2-4502-9E7F-F2BDA07C9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DA09BF-B697-45C6-A013-A8B1183BC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4C4EE26-783A-4B12-9E9A-3FB4080DE8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98758-089F-4F49-82D8-8BEDE14EB930}" type="datetime1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FAEB26D-F764-4A0D-B11D-A3B3F8DBC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3496DB2-3C91-4231-A686-363319C66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1F0B2-C92E-435F-87D1-55CA97A22E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093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2877AA-3636-4EE2-9822-7CECD126B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3934" y="1983906"/>
            <a:ext cx="9341474" cy="893676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агистерская диссертация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D91AA94-C0A7-4F6D-96E4-47174ED0B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4101" y="2877582"/>
            <a:ext cx="9144000" cy="11245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«Разработка алгоритмов пространственной обработки сигналов»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31E29F-913B-477C-8A5A-59EF3890A884}"/>
              </a:ext>
            </a:extLst>
          </p:cNvPr>
          <p:cNvSpPr txBox="1"/>
          <p:nvPr/>
        </p:nvSpPr>
        <p:spPr>
          <a:xfrm>
            <a:off x="1803042" y="619297"/>
            <a:ext cx="87061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Авиационный Институт</a:t>
            </a:r>
          </a:p>
          <a:p>
            <a:pPr algn="ctr"/>
            <a:r>
              <a:rPr lang="ru-RU" sz="22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(национальный исследовательский университет)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D35F5C-A1DB-4267-99CA-6A87BC579E98}"/>
              </a:ext>
            </a:extLst>
          </p:cNvPr>
          <p:cNvSpPr txBox="1"/>
          <p:nvPr/>
        </p:nvSpPr>
        <p:spPr>
          <a:xfrm>
            <a:off x="2602415" y="4819984"/>
            <a:ext cx="6987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804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Лебедев М.В.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Дипломник: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Медведева М.С.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412FDC8-275C-4CAB-A539-5E34C7EFED9C}"/>
              </a:ext>
            </a:extLst>
          </p:cNvPr>
          <p:cNvSpPr txBox="1"/>
          <p:nvPr/>
        </p:nvSpPr>
        <p:spPr>
          <a:xfrm>
            <a:off x="5327372" y="6162261"/>
            <a:ext cx="1537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2018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9881657-F7D3-49D1-A2C3-81EDF1AF2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10637837" y="5303838"/>
            <a:ext cx="2743200" cy="365125"/>
          </a:xfrm>
        </p:spPr>
        <p:txBody>
          <a:bodyPr/>
          <a:lstStyle/>
          <a:p>
            <a:fld id="{F431F0B2-C92E-435F-87D1-55CA97A22EA2}" type="slidenum">
              <a:rPr lang="ru-RU" sz="1400" smtClean="0">
                <a:solidFill>
                  <a:schemeClr val="tx1"/>
                </a:solidFill>
              </a:rPr>
              <a:pPr/>
              <a:t>1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4079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406118-B163-48B7-8E30-A514332F2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97" y="-252413"/>
            <a:ext cx="10808805" cy="1325563"/>
          </a:xfrm>
        </p:spPr>
        <p:txBody>
          <a:bodyPr/>
          <a:lstStyle/>
          <a:p>
            <a:pPr algn="ctr"/>
            <a:r>
              <a:rPr lang="ru-RU" dirty="0"/>
              <a:t>Результаты работы программы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EE18D07-0B9B-4536-A695-7FAFB11C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10637837" y="5303838"/>
            <a:ext cx="2743200" cy="365125"/>
          </a:xfrm>
        </p:spPr>
        <p:txBody>
          <a:bodyPr/>
          <a:lstStyle/>
          <a:p>
            <a:fld id="{F431F0B2-C92E-435F-87D1-55CA97A22EA2}" type="slidenum">
              <a:rPr lang="ru-RU" sz="1400" smtClean="0">
                <a:solidFill>
                  <a:schemeClr val="tx1"/>
                </a:solidFill>
              </a:rPr>
              <a:pPr/>
              <a:t>10</a:t>
            </a:fld>
            <a:endParaRPr lang="ru-RU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3606685"/>
                  </p:ext>
                </p:extLst>
              </p:nvPr>
            </p:nvGraphicFramePr>
            <p:xfrm>
              <a:off x="691595" y="1390917"/>
              <a:ext cx="7151638" cy="225380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91443"/>
                    <a:gridCol w="1191443"/>
                    <a:gridCol w="1191443"/>
                    <a:gridCol w="1191443"/>
                    <a:gridCol w="1191443"/>
                    <a:gridCol w="1194423"/>
                  </a:tblGrid>
                  <a:tr h="700641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Начальные условия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5"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ru-RU" sz="14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ru-RU" sz="1400" b="1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=100, </m:t>
                                </m:r>
                                <m:r>
                                  <a:rPr lang="en-US" sz="1400" b="1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𝐍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=2, </m:t>
                                </m:r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=0.1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85843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Название алгоритма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Бартлетт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err="1">
                              <a:effectLst/>
                            </a:rPr>
                            <a:t>Кейпон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MUSIC c </a:t>
                          </a:r>
                          <a:r>
                            <a:rPr lang="ru-RU" sz="1400" dirty="0">
                              <a:effectLst/>
                            </a:rPr>
                            <a:t>оценкой </a:t>
                          </a:r>
                          <a:r>
                            <a:rPr lang="en-US" sz="1400" dirty="0" smtClean="0">
                              <a:effectLst/>
                            </a:rPr>
                            <a:t>M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MUSIC c </a:t>
                          </a: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M </a:t>
                          </a:r>
                          <a:r>
                            <a:rPr lang="en-US" sz="1400" dirty="0">
                              <a:effectLst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sz="1400" b="0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DML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69472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Р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0,7859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0,8646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0,9138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0,9042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0,9021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val="693606685"/>
                  </p:ext>
                </p:extLst>
              </p:nvPr>
            </p:nvGraphicFramePr>
            <p:xfrm>
              <a:off x="691595" y="1390917"/>
              <a:ext cx="7151638" cy="225380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91443"/>
                    <a:gridCol w="1191443"/>
                    <a:gridCol w="1191443"/>
                    <a:gridCol w="1191443"/>
                    <a:gridCol w="1191443"/>
                    <a:gridCol w="1194423"/>
                  </a:tblGrid>
                  <a:tr h="700641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Начальные условия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5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20143" t="-870" r="-409" b="-22347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85843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Название алгоритма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Бартлетт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err="1">
                              <a:effectLst/>
                            </a:rPr>
                            <a:t>Кейпон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MUSIC c </a:t>
                          </a:r>
                          <a:r>
                            <a:rPr lang="ru-RU" sz="1400" dirty="0">
                              <a:effectLst/>
                            </a:rPr>
                            <a:t>оценкой </a:t>
                          </a:r>
                          <a:r>
                            <a:rPr lang="en-US" sz="1400" dirty="0" smtClean="0">
                              <a:effectLst/>
                            </a:rPr>
                            <a:t>M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399490" t="-82270" r="-102041" b="-822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DML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69472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Р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0,7859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0,8646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0,9138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0,9042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0,9021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Прямоугольник 5"/>
          <p:cNvSpPr/>
          <p:nvPr/>
        </p:nvSpPr>
        <p:spPr>
          <a:xfrm>
            <a:off x="9159150" y="2056153"/>
            <a:ext cx="19166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Монте-Карло для двух источников.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4074858"/>
                  </p:ext>
                </p:extLst>
              </p:nvPr>
            </p:nvGraphicFramePr>
            <p:xfrm>
              <a:off x="4958369" y="3968925"/>
              <a:ext cx="6400365" cy="212501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66283"/>
                    <a:gridCol w="1066283"/>
                    <a:gridCol w="1066283"/>
                    <a:gridCol w="1066283"/>
                    <a:gridCol w="1066283"/>
                    <a:gridCol w="1068950"/>
                  </a:tblGrid>
                  <a:tr h="66060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Начальные условия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5"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ru-RU" sz="14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=2, </m:t>
                                </m:r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=100, </m:t>
                                </m:r>
                                <m:r>
                                  <a:rPr lang="en-US" sz="1400" b="1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𝐍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=3, </m:t>
                                </m:r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=0.1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80938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Название алгоритма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Бартлетт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err="1">
                              <a:effectLst/>
                            </a:rPr>
                            <a:t>Кейпон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MUSIC c </a:t>
                          </a:r>
                          <a:r>
                            <a:rPr lang="ru-RU" sz="1400" dirty="0">
                              <a:effectLst/>
                            </a:rPr>
                            <a:t>оценкой </a:t>
                          </a:r>
                          <a:r>
                            <a:rPr lang="en-US" sz="1400" dirty="0" smtClean="0">
                              <a:effectLst/>
                            </a:rPr>
                            <a:t>M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MUSIC c </a:t>
                          </a: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M </a:t>
                          </a:r>
                          <a:r>
                            <a:rPr lang="en-US" sz="1400" dirty="0">
                              <a:effectLst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sz="1400" b="0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DML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655031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Р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0,</a:t>
                          </a:r>
                          <a:r>
                            <a:rPr lang="ru-RU" sz="1400" dirty="0" smtClean="0">
                              <a:effectLst/>
                            </a:rPr>
                            <a:t>4707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0,</a:t>
                          </a:r>
                          <a:r>
                            <a:rPr lang="ru-RU" sz="1400" dirty="0" smtClean="0">
                              <a:effectLst/>
                            </a:rPr>
                            <a:t>6538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0,</a:t>
                          </a:r>
                          <a:r>
                            <a:rPr lang="ru-RU" sz="1400" dirty="0" smtClean="0">
                              <a:effectLst/>
                            </a:rPr>
                            <a:t>8115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0,</a:t>
                          </a:r>
                          <a:r>
                            <a:rPr lang="ru-RU" sz="1400" dirty="0" smtClean="0">
                              <a:effectLst/>
                            </a:rPr>
                            <a:t>7655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0,</a:t>
                          </a:r>
                          <a:r>
                            <a:rPr lang="ru-RU" sz="1400" dirty="0" smtClean="0">
                              <a:effectLst/>
                            </a:rPr>
                            <a:t>80</a:t>
                          </a:r>
                          <a:r>
                            <a:rPr lang="en-US" sz="1400" dirty="0" smtClean="0">
                              <a:effectLst/>
                            </a:rPr>
                            <a:t>7</a:t>
                          </a:r>
                          <a:r>
                            <a:rPr lang="ru-RU" sz="1400" dirty="0" smtClean="0">
                              <a:effectLst/>
                            </a:rPr>
                            <a:t>9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val="2844074858"/>
                  </p:ext>
                </p:extLst>
              </p:nvPr>
            </p:nvGraphicFramePr>
            <p:xfrm>
              <a:off x="4958369" y="3968925"/>
              <a:ext cx="6400365" cy="212501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66283"/>
                    <a:gridCol w="1066283"/>
                    <a:gridCol w="1066283"/>
                    <a:gridCol w="1066283"/>
                    <a:gridCol w="1066283"/>
                    <a:gridCol w="1068950"/>
                  </a:tblGrid>
                  <a:tr h="66060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Начальные условия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5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20091" t="-926" r="-457" b="-225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80938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Название алгоритма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Бартлетт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err="1">
                              <a:effectLst/>
                            </a:rPr>
                            <a:t>Кейпон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MUSIC c </a:t>
                          </a:r>
                          <a:r>
                            <a:rPr lang="ru-RU" sz="1400" dirty="0">
                              <a:effectLst/>
                            </a:rPr>
                            <a:t>оценкой </a:t>
                          </a:r>
                          <a:r>
                            <a:rPr lang="en-US" sz="1400" dirty="0" smtClean="0">
                              <a:effectLst/>
                            </a:rPr>
                            <a:t>M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400571" t="-81955" r="-102857" b="-827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DML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655031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Р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0,</a:t>
                          </a:r>
                          <a:r>
                            <a:rPr lang="ru-RU" sz="1400" dirty="0" smtClean="0">
                              <a:effectLst/>
                            </a:rPr>
                            <a:t>4707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0,</a:t>
                          </a:r>
                          <a:r>
                            <a:rPr lang="ru-RU" sz="1400" dirty="0" smtClean="0">
                              <a:effectLst/>
                            </a:rPr>
                            <a:t>6538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0,</a:t>
                          </a:r>
                          <a:r>
                            <a:rPr lang="ru-RU" sz="1400" dirty="0" smtClean="0">
                              <a:effectLst/>
                            </a:rPr>
                            <a:t>8115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0,</a:t>
                          </a:r>
                          <a:r>
                            <a:rPr lang="ru-RU" sz="1400" dirty="0" smtClean="0">
                              <a:effectLst/>
                            </a:rPr>
                            <a:t>7655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0,</a:t>
                          </a:r>
                          <a:r>
                            <a:rPr lang="ru-RU" sz="1400" dirty="0" smtClean="0">
                              <a:effectLst/>
                            </a:rPr>
                            <a:t>80</a:t>
                          </a:r>
                          <a:r>
                            <a:rPr lang="en-US" sz="1400" dirty="0" smtClean="0">
                              <a:effectLst/>
                            </a:rPr>
                            <a:t>7</a:t>
                          </a:r>
                          <a:r>
                            <a:rPr lang="ru-RU" sz="1400" dirty="0" smtClean="0">
                              <a:effectLst/>
                            </a:rPr>
                            <a:t>9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Прямоугольник 7"/>
          <p:cNvSpPr/>
          <p:nvPr/>
        </p:nvSpPr>
        <p:spPr>
          <a:xfrm>
            <a:off x="1452770" y="4563070"/>
            <a:ext cx="1998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Метод Монте-Карло для трех источников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842259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D5B235-000A-4840-B376-2E670C228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526" y="-257727"/>
            <a:ext cx="3110948" cy="1325563"/>
          </a:xfrm>
        </p:spPr>
        <p:txBody>
          <a:bodyPr>
            <a:normAutofit/>
          </a:bodyPr>
          <a:lstStyle/>
          <a:p>
            <a:r>
              <a:rPr lang="ru-RU" sz="4000" b="1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F868075-A143-437E-8522-6F6C5E602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13" y="884028"/>
            <a:ext cx="10956235" cy="5654884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 программ на языке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моделирования сигнала, реализации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алгоритмов пространственной оценки угла прихода сигнала, оценки количества источников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визуального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Сделан вывод, что метод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MUSIC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хорошие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результаты, оптимален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плане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вычислений, в некоторых случаях может использоваться без оценки количества источников с небольшой потерей точности.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детерминированного максимального правдоподобия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эффективен даже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большом отношении шума к сигналу, но требует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вычислений.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этого избежать, следует оптимизировать перебор векторов углов прихода сигнала.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Бартлетта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Кейпона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эффективны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для оценки положения одной цели. Поскольку метод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Кейпона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более эффективен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такой же вычислительной сложностью, то ему стоит отдать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предпочтение.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544B386-CDC2-4449-B5BA-0F03ED0C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F0B2-C92E-435F-87D1-55CA97A22EA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6890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185968-D623-492E-984B-7DAB96600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290" y="4939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алгоритмов пространственной обработки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сигналов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4529E8-B120-487F-AD4C-0BCE038F9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10637837" y="5303838"/>
            <a:ext cx="2743200" cy="365125"/>
          </a:xfrm>
        </p:spPr>
        <p:txBody>
          <a:bodyPr/>
          <a:lstStyle/>
          <a:p>
            <a:fld id="{F431F0B2-C92E-435F-87D1-55CA97A22EA2}" type="slidenum">
              <a:rPr lang="ru-RU" sz="1400" smtClean="0">
                <a:solidFill>
                  <a:schemeClr val="tx1"/>
                </a:solidFill>
              </a:rPr>
              <a:pPr/>
              <a:t>2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0310" y="2377857"/>
            <a:ext cx="102075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магистерской диссертации:</a:t>
            </a:r>
          </a:p>
          <a:p>
            <a:pPr marL="342900" indent="-342900">
              <a:buFontTx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программный пакет для моделирования акустического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сигнала на элементах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антенны и реализации пространственных методов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углов прихода сигнала для разработанной имитационной модели.</a:t>
            </a:r>
          </a:p>
          <a:p>
            <a:pPr marL="342900" indent="-342900">
              <a:buFontTx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 результаты работы алгоритмов при различных условиях и сделать выводы об их эффективности. </a:t>
            </a:r>
          </a:p>
        </p:txBody>
      </p:sp>
    </p:spTree>
    <p:extLst>
      <p:ext uri="{BB962C8B-B14F-4D97-AF65-F5344CB8AC3E}">
        <p14:creationId xmlns:p14="http://schemas.microsoft.com/office/powerpoint/2010/main" xmlns="" val="294782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xmlns="" id="{964F3719-E55E-48B7-9817-B048A9BC3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10637837" y="5297373"/>
            <a:ext cx="2743200" cy="365125"/>
          </a:xfrm>
        </p:spPr>
        <p:txBody>
          <a:bodyPr/>
          <a:lstStyle/>
          <a:p>
            <a:fld id="{F431F0B2-C92E-435F-87D1-55CA97A22EA2}" type="slidenum">
              <a:rPr lang="ru-RU" sz="1400" smtClean="0">
                <a:solidFill>
                  <a:schemeClr val="tx1"/>
                </a:solidFill>
              </a:rPr>
              <a:pPr/>
              <a:t>3</a:t>
            </a:fld>
            <a:endParaRPr lang="ru-RU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Прямоугольник 4"/>
              <p:cNvSpPr/>
              <p:nvPr/>
            </p:nvSpPr>
            <p:spPr>
              <a:xfrm>
                <a:off x="750422" y="2586019"/>
                <a:ext cx="10515600" cy="3952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i="1" dirty="0" smtClean="0">
                    <a:latin typeface="Cambria Math" panose="02040503050406030204" pitchFamily="18" charset="0"/>
                  </a:rPr>
                  <a:t>K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000" i="1" dirty="0">
                    <a:latin typeface="Cambria Math" panose="02040503050406030204" pitchFamily="18" charset="0"/>
                  </a:rPr>
                  <a:t/>
                </a:r>
                <a:r>
                  <a:rPr lang="ru-RU" sz="2000" dirty="0">
                    <a:latin typeface="Cambria Math" panose="02040503050406030204" pitchFamily="18" charset="0"/>
                  </a:rPr>
                  <a:t>количество </a:t>
                </a:r>
                <a:r>
                  <a:rPr lang="ru-RU" sz="2000" dirty="0" smtClean="0">
                    <a:latin typeface="Cambria Math" panose="02040503050406030204" pitchFamily="18" charset="0"/>
                  </a:rPr>
                  <a:t>мгновенных снимков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2000" dirty="0" smtClean="0">
                    <a:latin typeface="Cambria Math" panose="02040503050406030204" pitchFamily="18" charset="0"/>
                  </a:rPr>
                  <a:t>[</a:t>
                </a:r>
                <a:r>
                  <a:rPr lang="en-US" sz="2000" i="1" dirty="0" smtClean="0">
                    <a:latin typeface="Cambria Math" panose="02040503050406030204" pitchFamily="18" charset="0"/>
                  </a:rPr>
                  <a:t>0, T </a:t>
                </a:r>
                <a:r>
                  <a:rPr lang="en-US" sz="2000" dirty="0" smtClean="0">
                    <a:latin typeface="Cambria Math" panose="02040503050406030204" pitchFamily="18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i="1" dirty="0" smtClean="0">
                    <a:latin typeface="Cambria Math" panose="02040503050406030204" pitchFamily="18" charset="0"/>
                  </a:rPr>
                  <a:t/>
                </a:r>
                <a:r>
                  <a:rPr lang="ru-RU" sz="2000" dirty="0" smtClean="0">
                    <a:latin typeface="Cambria Math" panose="02040503050406030204" pitchFamily="18" charset="0"/>
                  </a:rPr>
                  <a:t>временной интервал </a:t>
                </a:r>
              </a:p>
              <a:p>
                <a:pPr algn="ctr"/>
                <a:r>
                  <a:rPr lang="en-US" sz="2000" dirty="0" smtClean="0">
                    <a:latin typeface="Cambria Math" panose="02040503050406030204" pitchFamily="18" charset="0"/>
                  </a:rPr>
                  <a:t>[</a:t>
                </a:r>
                <a:r>
                  <a:rPr lang="en-US" sz="2000" i="1" dirty="0" err="1" smtClean="0">
                    <a:latin typeface="Cambria Math" panose="02040503050406030204" pitchFamily="18" charset="0"/>
                  </a:rPr>
                  <a:t>nT</a:t>
                </a:r>
                <a:r>
                  <a:rPr lang="en-US" sz="2000" dirty="0" smtClean="0">
                    <a:latin typeface="Cambria Math" panose="02040503050406030204" pitchFamily="18" charset="0"/>
                  </a:rPr>
                  <a:t>/</a:t>
                </a:r>
                <a:r>
                  <a:rPr lang="en-US" sz="2000" i="1" dirty="0" smtClean="0">
                    <a:latin typeface="Cambria Math" panose="02040503050406030204" pitchFamily="18" charset="0"/>
                  </a:rPr>
                  <a:t>K,  </a:t>
                </a:r>
                <a:r>
                  <a:rPr lang="en-US" sz="2000" dirty="0" smtClean="0">
                    <a:latin typeface="Cambria Math" panose="02040503050406030204" pitchFamily="18" charset="0"/>
                  </a:rPr>
                  <a:t>(</a:t>
                </a:r>
                <a:r>
                  <a:rPr lang="en-US" sz="2000" i="1" dirty="0" smtClean="0">
                    <a:latin typeface="Cambria Math" panose="02040503050406030204" pitchFamily="18" charset="0"/>
                  </a:rPr>
                  <a:t>n </a:t>
                </a:r>
                <a:r>
                  <a:rPr lang="en-US" sz="2000" dirty="0" smtClean="0">
                    <a:latin typeface="Cambria Math" panose="02040503050406030204" pitchFamily="18" charset="0"/>
                  </a:rPr>
                  <a:t>+ 1)</a:t>
                </a:r>
                <a:r>
                  <a:rPr lang="en-US" sz="2000" i="1" dirty="0" smtClean="0">
                    <a:latin typeface="Cambria Math" panose="02040503050406030204" pitchFamily="18" charset="0"/>
                  </a:rPr>
                  <a:t>T</a:t>
                </a:r>
                <a:r>
                  <a:rPr lang="en-US" sz="2000" dirty="0" smtClean="0">
                    <a:latin typeface="Cambria Math" panose="02040503050406030204" pitchFamily="18" charset="0"/>
                  </a:rPr>
                  <a:t> /</a:t>
                </a:r>
                <a:r>
                  <a:rPr lang="en-US" sz="2000" i="1" dirty="0" smtClean="0">
                    <a:latin typeface="Cambria Math" panose="02040503050406030204" pitchFamily="18" charset="0"/>
                  </a:rPr>
                  <a:t>K</a:t>
                </a:r>
                <a:r>
                  <a:rPr lang="en-US" sz="2000" dirty="0" smtClean="0">
                    <a:latin typeface="Cambria Math" panose="02040503050406030204" pitchFamily="18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000" dirty="0">
                    <a:latin typeface="Cambria Math" panose="02040503050406030204" pitchFamily="18" charset="0"/>
                  </a:rPr>
                  <a:t>временной интервал</a:t>
                </a:r>
                <a:r>
                  <a:rPr lang="ru-RU" sz="2000" dirty="0" smtClean="0">
                    <a:latin typeface="Cambria Math" panose="02040503050406030204" pitchFamily="18" charset="0"/>
                  </a:rPr>
                  <a:t> одного измерения</a:t>
                </a:r>
                <a:r>
                  <a:rPr lang="en-US" sz="2000" dirty="0" smtClean="0">
                    <a:latin typeface="Cambria Math" panose="02040503050406030204" pitchFamily="18" charset="0"/>
                  </a:rPr>
                  <a:t>, </a:t>
                </a:r>
                <a:r>
                  <a:rPr lang="ru-RU" sz="2000" dirty="0" smtClean="0">
                    <a:latin typeface="Cambria Math" panose="02040503050406030204" pitchFamily="18" charset="0"/>
                  </a:rPr>
                  <a:t>где</a:t>
                </a:r>
                <a:r>
                  <a:rPr lang="en-US" sz="2000" dirty="0" smtClean="0">
                    <a:latin typeface="Cambria Math" panose="02040503050406030204" pitchFamily="18" charset="0"/>
                  </a:rPr>
                  <a:t/>
                </a:r>
                <a:r>
                  <a:rPr lang="en-US" sz="2000" i="1" dirty="0" smtClean="0">
                    <a:latin typeface="Cambria Math" panose="02040503050406030204" pitchFamily="18" charset="0"/>
                  </a:rPr>
                  <a:t>n</a:t>
                </a:r>
                <a:r>
                  <a:rPr lang="ru-RU" sz="2000" i="1" dirty="0" smtClean="0">
                    <a:latin typeface="Cambria Math" panose="02040503050406030204" pitchFamily="18" charset="0"/>
                  </a:rPr>
                  <a:t> = </a:t>
                </a:r>
                <a:r>
                  <a:rPr lang="ru-RU" sz="2000" dirty="0" smtClean="0">
                    <a:latin typeface="Cambria Math" panose="02040503050406030204" pitchFamily="18" charset="0"/>
                  </a:rPr>
                  <a:t>0, 1, …, </a:t>
                </a:r>
                <a:r>
                  <a:rPr lang="en-US" sz="2000" i="1" dirty="0" smtClean="0">
                    <a:latin typeface="Cambria Math" panose="02040503050406030204" pitchFamily="18" charset="0"/>
                  </a:rPr>
                  <a:t>K</a:t>
                </a:r>
                <a:r>
                  <a:rPr lang="ru-RU" sz="2000" i="1" dirty="0" smtClean="0">
                    <a:latin typeface="Cambria Math" panose="020405030504060302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000" dirty="0" smtClean="0">
                    <a:latin typeface="Cambria Math" panose="02040503050406030204" pitchFamily="18" charset="0"/>
                  </a:rPr>
                  <a:t> 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ru-RU" sz="2000" dirty="0" smtClean="0">
                    <a:latin typeface="Cambria Math" panose="02040503050406030204" pitchFamily="18" charset="0"/>
                  </a:rPr>
                  <a:t> ≈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𝑛𝑇</m:t>
                        </m:r>
                      </m:e>
                    </m:d>
                  </m:oMath>
                </a14:m>
                <a:endParaRPr lang="ru-RU" sz="200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𝜃</m:t>
                        </m:r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ru-RU" sz="2000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ru-RU" sz="2000">
                        <a:latin typeface="Cambria Math" panose="02040503050406030204" pitchFamily="18" charset="0"/>
                      </a:rPr>
                      <m:t>м</m:t>
                    </m:r>
                  </m:oMath>
                </a14:m>
                <a:r>
                  <a:rPr lang="ru-RU" sz="2000" dirty="0"/>
                  <a:t>атрица фазовых задержек </a:t>
                </a:r>
                <a:r>
                  <a:rPr lang="ru-RU" sz="2000" dirty="0"/>
                  <a:t>сигнала</a:t>
                </a:r>
                <a:r>
                  <a:rPr lang="en-US" sz="2000" dirty="0"/>
                  <a:t/>
                </a:r>
                <a:endParaRPr lang="ru-RU" sz="20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ru-RU" sz="2000" i="1" dirty="0" smtClean="0"/>
                  <a:t/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(0, 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i="1" dirty="0"/>
                  <a:t/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dirty="0"/>
                  <a:t/>
                </a:r>
                <a:r>
                  <a:rPr lang="ru-RU" sz="2000" dirty="0"/>
                  <a:t>вектор сигнала</a:t>
                </a:r>
                <a:r>
                  <a:rPr lang="en-US" sz="2000" dirty="0"/>
                  <a:t/>
                </a:r>
                <a:r>
                  <a:rPr lang="ru-RU" sz="2000" dirty="0"/>
                  <a:t>источника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ru-RU" sz="20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(0, 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i="1" dirty="0"/>
                  <a:t/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dirty="0"/>
                  <a:t/>
                </a:r>
                <a:r>
                  <a:rPr lang="ru-RU" sz="2000" dirty="0" smtClean="0"/>
                  <a:t>вектор шума</a:t>
                </a:r>
                <a:endParaRPr lang="en-US" sz="2000" i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ru-RU" sz="20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dirty="0"/>
                  <a:t/>
                </a:r>
                <a:r>
                  <a:rPr lang="ru-RU" sz="2000" dirty="0"/>
                  <a:t>вектор прихода </a:t>
                </a:r>
                <a:r>
                  <a:rPr lang="ru-RU" sz="2000" dirty="0" smtClean="0"/>
                  <a:t>сигнала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p>
                        </m:sSup>
                      </m:e>
                    </m:nary>
                  </m:oMath>
                </a14:m>
                <a:r>
                  <a:rPr lang="ru-RU" sz="2000" dirty="0"/>
                  <a:t/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dirty="0"/>
                  <a:t/>
                </a:r>
                <a:r>
                  <a:rPr lang="ru-RU" sz="2000" dirty="0"/>
                  <a:t>оценка ковариационной матрицы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принятого</m:t>
                    </m:r>
                  </m:oMath>
                </a14:m>
                <a:r>
                  <a:rPr lang="ru-RU" sz="2000" dirty="0"/>
                  <a:t> сигнала</a:t>
                </a:r>
                <a:endParaRPr lang="en-US" sz="20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000" dirty="0">
                    <a:solidFill>
                      <a:prstClr val="black"/>
                    </a:solidFill>
                  </a:rPr>
                  <a:t> ковариационные матрицы</a:t>
                </a:r>
                <a:r>
                  <a:rPr lang="en-US" sz="2000" dirty="0">
                    <a:solidFill>
                      <a:prstClr val="black"/>
                    </a:solidFill>
                  </a:rPr>
                  <a:t/>
                </a:r>
                <a:r>
                  <a:rPr lang="ru-RU" sz="2000" dirty="0">
                    <a:solidFill>
                      <a:prstClr val="black"/>
                    </a:solidFill>
                  </a:rPr>
                  <a:t>сигнала и </a:t>
                </a:r>
                <a:r>
                  <a:rPr lang="ru-RU" sz="2000" dirty="0">
                    <a:solidFill>
                      <a:prstClr val="black"/>
                    </a:solidFill>
                  </a:rPr>
                  <a:t>шума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algn="ctr"/>
                <a:endParaRPr lang="ru-RU" sz="2000" dirty="0" smtClean="0"/>
              </a:p>
              <a:p>
                <a:endParaRPr lang="ru-RU" sz="2000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22" y="2586019"/>
                <a:ext cx="10515600" cy="3952108"/>
              </a:xfrm>
              <a:prstGeom prst="rect">
                <a:avLst/>
              </a:prstGeom>
              <a:blipFill rotWithShape="0">
                <a:blip r:embed="rId2"/>
                <a:stretch>
                  <a:fillRect t="-7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2794942" y="1956612"/>
                <a:ext cx="7122020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𝜃</m:t>
                        </m:r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  2,…,</m:t>
                    </m:r>
                  </m:oMath>
                </a14:m>
                <a:r>
                  <a:rPr lang="en-US" sz="2400" i="1" dirty="0" smtClean="0"/>
                  <a:t> K</a:t>
                </a:r>
                <a:r>
                  <a:rPr lang="ru-RU" sz="2400" i="1" dirty="0" smtClean="0"/>
                  <a:t/>
                </a:r>
                <a:endParaRPr lang="ru-RU" sz="2400" i="1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942" y="1956612"/>
                <a:ext cx="7122020" cy="509178"/>
              </a:xfrm>
              <a:prstGeom prst="rect">
                <a:avLst/>
              </a:prstGeom>
              <a:blipFill rotWithShape="0">
                <a:blip r:embed="rId3"/>
                <a:stretch>
                  <a:fillRect t="-3614" b="-240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53987853-8A63-445D-80BB-5E62FB67A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9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сигнала</a:t>
            </a:r>
            <a:endParaRPr lang="ru-RU" sz="40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2794942" y="1226316"/>
                <a:ext cx="6091707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количество целей</a:t>
                </a:r>
              </a:p>
              <a:p>
                <a:pPr algn="ctr"/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количество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гидрофонов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942" y="1226316"/>
                <a:ext cx="6091707" cy="984885"/>
              </a:xfrm>
              <a:prstGeom prst="rect">
                <a:avLst/>
              </a:prstGeom>
              <a:blipFill rotWithShape="0">
                <a:blip r:embed="rId4"/>
                <a:stretch>
                  <a:fillRect t="-30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37287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987853-8A63-445D-80BB-5E62FB67A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03" y="-269771"/>
            <a:ext cx="11017341" cy="166068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MUltiple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Classification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(MUSIC)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0E0530D7-9268-419A-B59A-52C6309D4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10637837" y="5303838"/>
            <a:ext cx="2743200" cy="365125"/>
          </a:xfrm>
        </p:spPr>
        <p:txBody>
          <a:bodyPr/>
          <a:lstStyle/>
          <a:p>
            <a:fld id="{F431F0B2-C92E-435F-87D1-55CA97A22EA2}" type="slidenum">
              <a:rPr lang="ru-RU" sz="1400" smtClean="0">
                <a:solidFill>
                  <a:schemeClr val="tx1"/>
                </a:solidFill>
              </a:rPr>
              <a:pPr/>
              <a:t>4</a:t>
            </a:fld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1143" y="3951448"/>
            <a:ext cx="3673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endParaRPr lang="ru-RU" sz="2400" dirty="0" smtClean="0"/>
          </a:p>
          <a:p>
            <a:r>
              <a:rPr lang="en-US" sz="2400" dirty="0" smtClean="0"/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Прямоугольник 7"/>
              <p:cNvSpPr/>
              <p:nvPr/>
            </p:nvSpPr>
            <p:spPr>
              <a:xfrm>
                <a:off x="864896" y="4481936"/>
                <a:ext cx="10785929" cy="17336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latin typeface="Cambria Math" panose="02040503050406030204" pitchFamily="18" charset="0"/>
                  </a:rPr>
                  <a:t>Для нахождения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sz="2000" dirty="0" smtClean="0">
                    <a:latin typeface="Cambria Math" panose="02040503050406030204" pitchFamily="18" charset="0"/>
                  </a:rPr>
                  <a:t> примем </a:t>
                </a:r>
                <a:r>
                  <a:rPr lang="ru-RU" sz="2000" dirty="0">
                    <a:latin typeface="Cambria Math" panose="02040503050406030204" pitchFamily="18" charset="0"/>
                  </a:rPr>
                  <a:t>количество </a:t>
                </a:r>
                <a:r>
                  <a:rPr lang="ru-RU" sz="2000" dirty="0" smtClean="0">
                    <a:latin typeface="Cambria Math" panose="02040503050406030204" pitchFamily="18" charset="0"/>
                  </a:rPr>
                  <a:t>источников</a:t>
                </a:r>
                <a:r>
                  <a:rPr lang="ru-RU" sz="2000" dirty="0">
                    <a:latin typeface="Cambria Math" panose="020405030504060302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ru-RU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ru-RU" sz="2000" b="0" dirty="0" smtClean="0">
                  <a:latin typeface="Cambria Math" panose="02040503050406030204" pitchFamily="18" charset="0"/>
                </a:endParaRPr>
              </a:p>
              <a:p>
                <a:r>
                  <a:rPr lang="ru-RU" sz="2000" dirty="0" smtClean="0">
                    <a:latin typeface="Cambria Math" panose="02040503050406030204" pitchFamily="18" charset="0"/>
                  </a:rPr>
                  <a:t>Найдем собственные значения ковариационной матрицы</a:t>
                </a:r>
                <a:r>
                  <a:rPr lang="en-US" sz="2000" dirty="0" smtClean="0">
                    <a:latin typeface="Cambria Math" panose="020405030504060302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о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тсортир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уем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их </m:t>
                    </m:r>
                  </m:oMath>
                </a14:m>
                <a:endParaRPr lang="ru-RU" sz="20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в порядке убывания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ru-RU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𝛬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𝑑𝑖𝑎𝑔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baseline="-25000" dirty="0" smtClean="0">
                    <a:latin typeface="Cambria Math" panose="02040503050406030204" pitchFamily="18" charset="0"/>
                  </a:rPr>
                  <a:t>1</a:t>
                </a:r>
                <a:r>
                  <a:rPr lang="en-US" sz="2000" dirty="0" smtClean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baseline="-25000" dirty="0" smtClean="0">
                    <a:latin typeface="Cambria Math" panose="02040503050406030204" pitchFamily="18" charset="0"/>
                  </a:rPr>
                  <a:t>2</a:t>
                </a:r>
                <a:r>
                  <a:rPr lang="en-US" sz="2000" dirty="0">
                    <a:latin typeface="Cambria Math" panose="02040503050406030204" pitchFamily="18" charset="0"/>
                  </a:rPr>
                  <a:t>,</a:t>
                </a:r>
                <a:r>
                  <a:rPr lang="en-US" sz="2000" dirty="0" smtClean="0">
                    <a:latin typeface="Cambria Math" panose="02040503050406030204" pitchFamily="18" charset="0"/>
                  </a:rPr>
                  <a:t>  … 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baseline="-25000" dirty="0" smtClean="0">
                    <a:latin typeface="Cambria Math" panose="02040503050406030204" pitchFamily="18" charset="0"/>
                  </a:rPr>
                  <a:t>d</a:t>
                </a:r>
                <a:r>
                  <a:rPr lang="en-US" sz="2000" dirty="0" smtClean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baseline="-25000" dirty="0" smtClean="0">
                    <a:latin typeface="Cambria Math" panose="02040503050406030204" pitchFamily="18" charset="0"/>
                  </a:rPr>
                  <a:t>d+1</a:t>
                </a:r>
                <a:r>
                  <a:rPr lang="en-US" sz="2000" dirty="0" smtClean="0">
                    <a:latin typeface="Cambria Math" panose="02040503050406030204" pitchFamily="18" charset="0"/>
                  </a:rPr>
                  <a:t>, …,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baseline="-25000" dirty="0" smtClean="0">
                    <a:latin typeface="Cambria Math" panose="02040503050406030204" pitchFamily="18" charset="0"/>
                  </a:rPr>
                  <a:t>N+1</a:t>
                </a:r>
                <a:r>
                  <a:rPr lang="en-US" sz="2000" dirty="0" smtClean="0">
                    <a:latin typeface="Cambria Math" panose="020405030504060302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baseline="-25000" dirty="0" smtClean="0">
                    <a:latin typeface="Cambria Math" panose="02040503050406030204" pitchFamily="18" charset="0"/>
                  </a:rPr>
                  <a:t>N</a:t>
                </a:r>
                <a:r>
                  <a:rPr lang="en-US" sz="2000" dirty="0" smtClean="0">
                    <a:latin typeface="Cambria Math" panose="02040503050406030204" pitchFamily="18" charset="0"/>
                  </a:rPr>
                  <a:t>]</a:t>
                </a:r>
                <a:endParaRPr lang="ru-RU" sz="2000" baseline="-2500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ru-RU" sz="2000" i="1" dirty="0">
                        <a:solidFill>
                          <a:prstClr val="black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prstClr val="black"/>
                        </a:solidFill>
                      </a:rPr>
                      <m:t>[</m:t>
                    </m:r>
                    <m:r>
                      <m:rPr>
                        <m:nor/>
                      </m:rPr>
                      <a:rPr lang="en-US" sz="2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000" i="1" baseline="-25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ru-RU" sz="2000" i="1" baseline="-25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–</m:t>
                    </m:r>
                    <m:r>
                      <m:rPr>
                        <m:nor/>
                      </m:rPr>
                      <a:rPr lang="en-US" sz="2000" i="1" baseline="-25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ru-RU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000" i="1" baseline="-25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ru-RU" sz="2000" i="1" baseline="-25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ru-RU" sz="2000" i="1" baseline="-25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ru-RU" sz="2000" i="1" baseline="-25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+1 , </m:t>
                    </m:r>
                    <m:r>
                      <a:rPr lang="ru-RU" sz="2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…,</m:t>
                    </m:r>
                    <m:r>
                      <m:rPr>
                        <m:nor/>
                      </m:rPr>
                      <a:rPr lang="ru-RU" sz="2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000" i="1" baseline="-250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prstClr val="black"/>
                        </a:solidFill>
                      </a:rPr>
                      <m:t>]</m:t>
                    </m:r>
                  </m:oMath>
                </a14:m>
                <a:r>
                  <a:rPr lang="en-US" sz="2000" dirty="0" smtClean="0"/>
                  <a:t/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dirty="0" smtClean="0"/>
                  <a:t/>
                </a:r>
                <a:r>
                  <a:rPr lang="ru-RU" sz="2000" dirty="0"/>
                  <a:t>собственные вектора ковариационной матрицы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ru-RU" sz="2000" dirty="0" smtClean="0"/>
                  <a:t>, соответствующие </a:t>
                </a:r>
                <a:r>
                  <a:rPr lang="en-US" sz="2000" i="1" dirty="0" smtClean="0"/>
                  <a:t>d</a:t>
                </a:r>
                <a:r>
                  <a:rPr lang="ru-RU" sz="2000" dirty="0" smtClean="0"/>
                  <a:t> наименьшим </a:t>
                </a:r>
                <a:r>
                  <a:rPr lang="ru-RU" sz="2000" dirty="0" smtClean="0">
                    <a:latin typeface="Cambria Math" panose="02040503050406030204" pitchFamily="18" charset="0"/>
                  </a:rPr>
                  <a:t>собственным значениям </a:t>
                </a:r>
                <a:endParaRPr lang="ru-RU" sz="2000" dirty="0"/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896" y="4481936"/>
                <a:ext cx="10785929" cy="1733680"/>
              </a:xfrm>
              <a:prstGeom prst="rect">
                <a:avLst/>
              </a:prstGeom>
              <a:blipFill rotWithShape="0">
                <a:blip r:embed="rId2"/>
                <a:stretch>
                  <a:fillRect l="-622" b="-5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Прямоугольник 10"/>
              <p:cNvSpPr/>
              <p:nvPr/>
            </p:nvSpPr>
            <p:spPr>
              <a:xfrm>
                <a:off x="872811" y="6101128"/>
                <a:ext cx="1048635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Когда угол </a:t>
                </a:r>
                <a:r>
                  <a:rPr lang="ru-RU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lang="ru-R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становится равным углу падения сигнала, то знаменатель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 baseline="-25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𝑀𝑈𝑆𝐼𝐶</m:t>
                        </m:r>
                      </m:sub>
                    </m:sSub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ru-RU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начинает стремиться к нулю</a:t>
                </a:r>
                <a:endParaRPr lang="ru-RU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11" y="6101128"/>
                <a:ext cx="10486354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581" t="-5172" r="-988" b="-14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Прямоугольник 13"/>
              <p:cNvSpPr/>
              <p:nvPr/>
            </p:nvSpPr>
            <p:spPr>
              <a:xfrm>
                <a:off x="864896" y="1390180"/>
                <a:ext cx="11074998" cy="4445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Ковариационную матрицу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принятого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сигнала представим в виде </a:t>
                </a:r>
                <a:r>
                  <a:rPr lang="ru-RU" sz="2000" dirty="0" smtClean="0"/>
                  <a:t>разложения на подпространства </a:t>
                </a:r>
                <a:r>
                  <a:rPr lang="ru-RU" sz="2000" dirty="0"/>
                  <a:t>шума и сигнала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  <m:r>
                      <a:rPr lang="ru-RU" sz="2000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  <m:r>
                      <a:rPr lang="ru-RU" sz="2000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ru-RU" sz="2000" b="0" i="1" dirty="0" smtClean="0">
                  <a:latin typeface="Cambria Math" panose="02040503050406030204" pitchFamily="18" charset="0"/>
                </a:endParaRPr>
              </a:p>
              <a:p>
                <a:pPr algn="ctr"/>
                <a:endParaRPr lang="ru-RU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где 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ru-RU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sz="2000" dirty="0"/>
                  <a:t/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000" dirty="0"/>
                  <a:t/>
                </a:r>
                <a:r>
                  <a:rPr lang="ru-RU" sz="2000" dirty="0" smtClean="0"/>
                  <a:t>диагональные матрицы</a:t>
                </a:r>
                <a:r>
                  <a:rPr lang="en-US" sz="2000" dirty="0" smtClean="0"/>
                  <a:t/>
                </a:r>
                <a:r>
                  <a:rPr lang="ru-RU" sz="2000" dirty="0"/>
                  <a:t>собственных значений </a:t>
                </a:r>
                <a:r>
                  <a:rPr lang="ru-RU" sz="2000" dirty="0"/>
                  <a:t>сигнального и шумового </a:t>
                </a:r>
                <a:r>
                  <a:rPr lang="ru-RU" sz="2000" dirty="0"/>
                  <a:t>подпространства</a:t>
                </a:r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/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000" dirty="0"/>
                  <a:t/>
                </a:r>
                <a:r>
                  <a:rPr lang="ru-RU" sz="2000" dirty="0"/>
                  <a:t>матрицы</a:t>
                </a:r>
                <a:r>
                  <a:rPr lang="en-US" sz="2000" dirty="0"/>
                  <a:t/>
                </a:r>
                <a:r>
                  <a:rPr lang="ru-RU" sz="2000" dirty="0"/>
                  <a:t>собственных векторов-столбцов </a:t>
                </a:r>
                <a:r>
                  <a:rPr lang="ru-RU" sz="2000" dirty="0"/>
                  <a:t>сигнального и шумового </a:t>
                </a:r>
                <a:r>
                  <a:rPr lang="ru-RU" sz="2000" dirty="0"/>
                  <a:t>подпространства</a:t>
                </a:r>
                <a:endParaRPr lang="en-US" sz="2000" dirty="0"/>
              </a:p>
              <a:p>
                <a:pPr/>
                <a:r>
                  <a:rPr lang="ru-RU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П</a:t>
                </a:r>
                <a:r>
                  <a:rPr lang="ru-RU" sz="2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ространственный спектр сигнала: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 baseline="-25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𝑀𝑈𝑆𝐼𝐶</m:t>
                          </m:r>
                        </m:sub>
                      </m:sSub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sup>
                          </m:sSubSup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sz="2000" b="0" dirty="0" smtClean="0">
                  <a:latin typeface="Times New Roman" panose="02020603050405020304" pitchFamily="18" charset="0"/>
                </a:endParaRPr>
              </a:p>
              <a:p>
                <a:pPr algn="ctr"/>
                <a:endParaRPr lang="ru-RU" sz="2000" b="0" dirty="0" smtClean="0">
                  <a:latin typeface="Times New Roman" panose="02020603050405020304" pitchFamily="18" charset="0"/>
                </a:endParaRPr>
              </a:p>
              <a:p>
                <a:pPr/>
                <a:endParaRPr lang="ru-RU" sz="2000" b="0" dirty="0" smtClean="0">
                  <a:latin typeface="Times New Roman" panose="02020603050405020304" pitchFamily="18" charset="0"/>
                </a:endParaRPr>
              </a:p>
              <a:p>
                <a:pPr algn="ctr"/>
                <a:endPara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896" y="1390180"/>
                <a:ext cx="11074998" cy="4445704"/>
              </a:xfrm>
              <a:prstGeom prst="rect">
                <a:avLst/>
              </a:prstGeom>
              <a:blipFill rotWithShape="0">
                <a:blip r:embed="rId4"/>
                <a:stretch>
                  <a:fillRect l="-605" t="-8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048006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48A076-F44A-4681-A55B-B8FAB6DC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662" y="183142"/>
            <a:ext cx="11224212" cy="1246414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Детерминированное максимальное правдоподобие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7518BE7-B922-46BB-A97E-D8ECF3661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10637837" y="5303838"/>
            <a:ext cx="2743200" cy="365125"/>
          </a:xfrm>
        </p:spPr>
        <p:txBody>
          <a:bodyPr/>
          <a:lstStyle/>
          <a:p>
            <a:fld id="{F431F0B2-C92E-435F-87D1-55CA97A22EA2}" type="slidenum">
              <a:rPr lang="ru-RU" sz="1400" smtClean="0">
                <a:solidFill>
                  <a:schemeClr val="tx1"/>
                </a:solidFill>
              </a:rPr>
              <a:pPr/>
              <a:t>5</a:t>
            </a:fld>
            <a:endParaRPr lang="ru-RU" sz="1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Прямоугольник 4"/>
              <p:cNvSpPr/>
              <p:nvPr/>
            </p:nvSpPr>
            <p:spPr>
              <a:xfrm>
                <a:off x="552469" y="2514823"/>
                <a:ext cx="11324597" cy="3606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/>
                  <a:t>Поскольку измерения независимы, </a:t>
                </a:r>
                <a:r>
                  <a:rPr lang="ru-RU" sz="2000" dirty="0"/>
                  <a:t>функция </a:t>
                </a:r>
                <a:r>
                  <a:rPr lang="ru-RU" sz="2000" dirty="0" smtClean="0"/>
                  <a:t>правдоподобия принимает вид</a:t>
                </a:r>
                <a:endParaRPr lang="ru-RU" sz="200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𝐷𝑀𝐿</m:t>
                        </m:r>
                      </m:sub>
                    </m:sSub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ru-RU" sz="2000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limLoc m:val="undOvr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ru-R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d>
                                          <m:dPr>
                                            <m:ctrlPr>
                                              <a:rPr lang="ru-RU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ru-RU" sz="2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  <m:r>
                                          <a:rPr lang="ru-RU" sz="20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ru-RU" sz="2000">
                                            <a:latin typeface="Cambria Math" panose="02040503050406030204" pitchFamily="18" charset="0"/>
                                          </a:rPr>
                                          <m:t>А(</m:t>
                                        </m:r>
                                        <m:r>
                                          <a:rPr lang="ru-RU" sz="20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  <m:r>
                                          <a:rPr lang="ru-RU" sz="2000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lang="ru-RU" sz="200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ru-RU" sz="200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ru-RU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ru-RU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sup>
                        </m:sSup>
                      </m:e>
                    </m:nary>
                  </m:oMath>
                </a14:m>
                <a:r>
                  <a:rPr lang="ru-RU" sz="2000" dirty="0" smtClean="0"/>
                  <a:t/>
                </a:r>
                <a:endParaRPr lang="ru-RU" sz="2000" dirty="0" smtClean="0"/>
              </a:p>
              <a:p>
                <a:pPr algn="ctr"/>
                <a:endParaRPr lang="ru-RU" sz="2000" dirty="0" smtClean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𝐷𝑀𝐿</m:t>
                        </m:r>
                      </m:sub>
                    </m:sSub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ru-RU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000" i="1"/>
                      <m:t>−</m:t>
                    </m:r>
                    <m:r>
                      <a:rPr lang="ru-RU" sz="2000" i="1"/>
                      <m:t>𝑙𝑜𝑔𝐿</m:t>
                    </m:r>
                    <m:d>
                      <m:dPr>
                        <m:ctrlPr>
                          <a:rPr lang="ru-RU" sz="2000" i="1"/>
                        </m:ctrlPr>
                      </m:dPr>
                      <m:e>
                        <m:r>
                          <a:rPr lang="ru-RU" sz="2000" i="1"/>
                          <m:t>𝜃</m:t>
                        </m:r>
                        <m:r>
                          <a:rPr lang="ru-RU" sz="2000" i="1"/>
                          <m:t>, </m:t>
                        </m:r>
                        <m:r>
                          <a:rPr lang="ru-RU" sz="2000" i="1"/>
                          <m:t>𝑠</m:t>
                        </m:r>
                        <m:d>
                          <m:dPr>
                            <m:ctrlPr>
                              <a:rPr lang="ru-RU" sz="2000" i="1"/>
                            </m:ctrlPr>
                          </m:dPr>
                          <m:e>
                            <m:r>
                              <a:rPr lang="ru-RU" sz="2000" i="1"/>
                              <m:t>𝑡</m:t>
                            </m:r>
                          </m:e>
                        </m:d>
                        <m:r>
                          <a:rPr lang="ru-RU" sz="2000" i="1"/>
                          <m:t>, </m:t>
                        </m:r>
                        <m:sSup>
                          <m:sSupPr>
                            <m:ctrlPr>
                              <a:rPr lang="ru-RU" sz="2000" i="1"/>
                            </m:ctrlPr>
                          </m:sSupPr>
                          <m:e>
                            <m:r>
                              <a:rPr lang="ru-RU" sz="2000" i="1"/>
                              <m:t>𝜎</m:t>
                            </m:r>
                          </m:e>
                          <m:sup>
                            <m:r>
                              <a:rPr lang="ru-RU" sz="2000" i="1"/>
                              <m:t>2</m:t>
                            </m:r>
                          </m:sup>
                        </m:sSup>
                      </m:e>
                    </m:d>
                    <m:r>
                      <a:rPr lang="ru-RU" sz="20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000" dirty="0" smtClean="0"/>
                  <a:t/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>
                        <a:latin typeface="Cambria Math" panose="02040503050406030204" pitchFamily="18" charset="0"/>
                      </a:rPr>
                      <m:t>N</m:t>
                    </m:r>
                    <m:func>
                      <m:func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den>
                        </m:f>
                        <m:nary>
                          <m:naryPr>
                            <m:chr m:val="∑"/>
                            <m:limLoc m:val="undOvr"/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d>
                                      <m:dPr>
                                        <m:ctrlPr>
                                          <a:rPr lang="ru-R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ru-RU" sz="2000">
                                        <a:latin typeface="Cambria Math" panose="02040503050406030204" pitchFamily="18" charset="0"/>
                                      </a:rPr>
                                      <m:t>А(</m:t>
                                    </m:r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func>
                  </m:oMath>
                </a14:m>
                <a:r>
                  <a:rPr lang="ru-RU" sz="2000" dirty="0" smtClean="0"/>
                  <a:t/>
                </a:r>
              </a:p>
              <a:p>
                <a:r>
                  <a:rPr lang="ru-RU" sz="2000" dirty="0"/>
                  <a:t>минимумы относительно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ru-RU"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/>
                  <a:t> и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ru-RU" sz="20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000" dirty="0"/>
                  <a:t> задаются </a:t>
                </a:r>
                <a:r>
                  <a:rPr lang="ru-RU" sz="2000" dirty="0" smtClean="0"/>
                  <a:t>формулами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ru-RU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ru-RU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000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ru-RU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Tr</m:t>
                    </m:r>
                  </m:oMath>
                </a14:m>
                <a:r>
                  <a:rPr lang="en-US" sz="2000" dirty="0" smtClean="0"/>
                  <a:t>{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00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А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⊺</m:t>
                        </m:r>
                      </m:sup>
                    </m:sSup>
                  </m:oMath>
                </a14:m>
                <a:r>
                  <a:rPr lang="en-US" sz="2000" dirty="0" smtClean="0"/>
                  <a:t>)</a:t>
                </a:r>
                <a:r>
                  <a:rPr lang="en-US" sz="2000" i="1" dirty="0" smtClean="0"/>
                  <a:t>R</a:t>
                </a:r>
                <a:r>
                  <a:rPr lang="en-US" sz="2000" dirty="0" smtClean="0"/>
                  <a:t>} 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А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  <m:r>
                      <a:rPr lang="ru-RU" sz="20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000" dirty="0"/>
              </a:p>
              <a:p>
                <a:r>
                  <a:rPr lang="ru-RU" sz="2000" dirty="0" smtClean="0"/>
                  <a:t>Оценки </a:t>
                </a:r>
                <a:r>
                  <a:rPr lang="ru-RU" sz="2000" dirty="0"/>
                  <a:t>параметров сигнала получены путем решения следующей задачи минимизации</a:t>
                </a:r>
                <a:endParaRPr lang="ru-RU" sz="2000" dirty="0" smtClean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𝐷𝑀𝐿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</a:rPr>
                      <m:t>arg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{</m:t>
                    </m:r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𝑇𝑟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А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А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⊺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m:rPr>
                            <m:nor/>
                          </m:rPr>
                          <a:rPr lang="en-US" i="1" dirty="0"/>
                          <m:t>R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ru-RU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ru-RU" dirty="0"/>
                  <a:t/>
                </a:r>
              </a:p>
              <a:p>
                <a:endParaRPr lang="ru-RU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69" y="2514823"/>
                <a:ext cx="11324597" cy="3606052"/>
              </a:xfrm>
              <a:prstGeom prst="rect">
                <a:avLst/>
              </a:prstGeom>
              <a:blipFill rotWithShape="0">
                <a:blip r:embed="rId2"/>
                <a:stretch>
                  <a:fillRect l="-592" t="-10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5048519" y="1535283"/>
                <a:ext cx="59657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000" dirty="0" smtClean="0"/>
                  <a:t/>
                </a:r>
                <a:r>
                  <a:rPr lang="ru-RU" sz="2000" dirty="0"/>
                  <a:t>вероятностная </a:t>
                </a:r>
                <a:r>
                  <a:rPr lang="ru-RU" sz="2000" dirty="0" smtClean="0"/>
                  <a:t>плотность наблюдения</a:t>
                </a:r>
                <a:endParaRPr lang="ru-RU" sz="2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519" y="1535283"/>
                <a:ext cx="5965771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1667815" y="1268409"/>
                <a:ext cx="3747753" cy="772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d>
                                        <m:dPr>
                                          <m:ctrlP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А</m:t>
                                      </m:r>
                                      <m:r>
                                        <a:rPr lang="ru-RU" sz="2000" b="0" i="0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ru-RU" sz="20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ru-RU" sz="200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815" y="1268409"/>
                <a:ext cx="3747753" cy="7727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667815" y="2890854"/>
            <a:ext cx="4913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0502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65AF8FF-2C4E-4F1A-8B7C-AE4025FF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15" y="-223394"/>
            <a:ext cx="11751365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количества источников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xmlns="" id="{EEAF0E49-0CAE-4604-9046-BE397690F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10637837" y="5303838"/>
            <a:ext cx="2743200" cy="365125"/>
          </a:xfrm>
        </p:spPr>
        <p:txBody>
          <a:bodyPr/>
          <a:lstStyle/>
          <a:p>
            <a:fld id="{F431F0B2-C92E-435F-87D1-55CA97A22EA2}" type="slidenum">
              <a:rPr lang="ru-RU" sz="1400" smtClean="0">
                <a:solidFill>
                  <a:schemeClr val="tx1"/>
                </a:solidFill>
              </a:rPr>
              <a:pPr/>
              <a:t>6</a:t>
            </a:fld>
            <a:endParaRPr lang="ru-RU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522706" y="1219962"/>
                <a:ext cx="5459767" cy="1430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 smtClean="0"/>
                  <a:t>функция правдоподобия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nary>
                                    <m:naryPr>
                                      <m:chr m:val="∏"/>
                                      <m:limLoc m:val="undOvr"/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  <m:sup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  <m:sup>
                                  <m:f>
                                    <m:f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06" y="1219962"/>
                <a:ext cx="5459767" cy="1430263"/>
              </a:xfrm>
              <a:prstGeom prst="rect">
                <a:avLst/>
              </a:prstGeom>
              <a:blipFill rotWithShape="0">
                <a:blip r:embed="rId2"/>
                <a:stretch>
                  <a:fillRect t="-21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Прямоугольник 2"/>
              <p:cNvSpPr/>
              <p:nvPr/>
            </p:nvSpPr>
            <p:spPr>
              <a:xfrm>
                <a:off x="928153" y="3128802"/>
                <a:ext cx="5054320" cy="3016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Метод проверки статистической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гипотезы</a:t>
                </a:r>
              </a:p>
              <a:p>
                <a:pPr/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ru-RU" sz="2000" dirty="0" smtClean="0"/>
                  <a:t>с</a:t>
                </a:r>
                <a:r>
                  <a:rPr lang="ru-RU" sz="2000" dirty="0" smtClean="0"/>
                  <a:t>татистика</a:t>
                </a:r>
                <a:endParaRPr lang="en-US" sz="2000" dirty="0" smtClean="0"/>
              </a:p>
              <a:p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000" i="1">
                        <a:latin typeface="Cambria Math" panose="02040503050406030204" pitchFamily="18" charset="0"/>
                      </a:rPr>
                      <m:t>((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000" i="1">
                        <a:latin typeface="Cambria Math" panose="02040503050406030204" pitchFamily="18" charset="0"/>
                      </a:rPr>
                      <m:t>− 1)</m:t>
                    </m:r>
                  </m:oMath>
                </a14:m>
                <a:endPara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l-GR" sz="2000" dirty="0" smtClean="0"/>
                  <a:t>α</a:t>
                </a:r>
                <a:r>
                  <a:rPr lang="en-US" sz="2000" dirty="0" smtClean="0"/>
                  <a:t/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уровень значимости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0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=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1, …,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ru-RU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Проверка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000" i="1"/>
                      <m:t>𝑣</m:t>
                    </m:r>
                    <m:d>
                      <m:dPr>
                        <m:ctrlPr>
                          <a:rPr lang="ru-RU" sz="2000" i="1"/>
                        </m:ctrlPr>
                      </m:dPr>
                      <m:e>
                        <m:r>
                          <a:rPr lang="en-US" sz="2000" i="1"/>
                          <m:t>𝑑</m:t>
                        </m:r>
                      </m:e>
                    </m:d>
                    <m:r>
                      <a:rPr lang="ru-RU" sz="2000"/>
                      <m:t>≤</m:t>
                    </m:r>
                    <m:sSubSup>
                      <m:sSubSupPr>
                        <m:ctrlPr>
                          <a:rPr lang="ru-RU" sz="2000" i="1"/>
                        </m:ctrlPr>
                      </m:sSubSupPr>
                      <m:e>
                        <m:r>
                          <a:rPr lang="ru-RU" sz="2000" i="1"/>
                          <m:t>𝛾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nor/>
                          </m:rPr>
                          <a:rPr lang="el-GR" sz="2000" dirty="0"/>
                          <m:t>α</m:t>
                        </m:r>
                      </m:sub>
                      <m:sup>
                        <m:d>
                          <m:dPr>
                            <m:ctrlPr>
                              <a:rPr lang="ru-RU" sz="2000" i="1"/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 sz="2000"/>
                              <m:t>d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/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ru-RU" sz="2000" i="1"/>
                                </m:ctrlPr>
                              </m:sSupPr>
                              <m:e>
                                <m:r>
                                  <a:rPr lang="ru-RU" sz="2000" i="1"/>
                                  <m:t>𝜒</m:t>
                                </m:r>
                              </m:e>
                              <m:sup>
                                <m:r>
                                  <a:rPr lang="ru-RU" sz="2000" i="1"/>
                                  <m:t>2</m:t>
                                </m:r>
                              </m:sup>
                            </m:sSup>
                          </m:e>
                          <m:sub>
                            <m:r>
                              <a:rPr lang="ru-RU" sz="2000" i="1"/>
                              <m:t>(</m:t>
                            </m:r>
                            <m:sSup>
                              <m:sSupPr>
                                <m:ctrlPr>
                                  <a:rPr lang="ru-RU" sz="2000" i="1"/>
                                </m:ctrlPr>
                              </m:sSupPr>
                              <m:e>
                                <m:r>
                                  <a:rPr lang="ru-RU" sz="2000" i="1"/>
                                  <m:t>𝑁</m:t>
                                </m:r>
                                <m:r>
                                  <a:rPr lang="ru-RU" sz="2000" i="1"/>
                                  <m:t>−</m:t>
                                </m:r>
                                <m:r>
                                  <a:rPr lang="ru-RU" sz="2000" i="1"/>
                                  <m:t>𝑑</m:t>
                                </m:r>
                                <m:r>
                                  <a:rPr lang="ru-RU" sz="2000" i="1"/>
                                  <m:t>)</m:t>
                                </m:r>
                              </m:e>
                              <m:sup>
                                <m:r>
                                  <a:rPr lang="ru-RU" sz="2000" i="1"/>
                                  <m:t>2</m:t>
                                </m:r>
                              </m:sup>
                            </m:sSup>
                            <m:r>
                              <a:rPr lang="ru-RU" sz="2000" i="1"/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ru-RU" sz="2000" dirty="0" smtClean="0"/>
                  <a:t>При выполнении неравенства принимаем гипотезу </a:t>
                </a:r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0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2000" dirty="0"/>
              </a:p>
              <a:p>
                <a:pPr/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53" y="3128802"/>
                <a:ext cx="5054320" cy="3016916"/>
              </a:xfrm>
              <a:prstGeom prst="rect">
                <a:avLst/>
              </a:prstGeom>
              <a:blipFill rotWithShape="0">
                <a:blip r:embed="rId3"/>
                <a:stretch>
                  <a:fillRect l="-1206" t="-10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/>
              <p:cNvSpPr txBox="1"/>
              <p:nvPr/>
            </p:nvSpPr>
            <p:spPr>
              <a:xfrm>
                <a:off x="6861080" y="1312069"/>
                <a:ext cx="4682984" cy="1246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/>
                  <a:t>Информационный критерий </a:t>
                </a:r>
                <a:r>
                  <a:rPr lang="ru-RU" sz="2000" dirty="0" err="1" smtClean="0"/>
                  <a:t>Акаике</a:t>
                </a:r>
                <a:endParaRPr lang="ru-RU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𝐴𝐼𝐶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ru-RU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𝑎𝑟𝑔𝑚𝑖𝑛</m:t>
                      </m:r>
                      <m:d>
                        <m:dPr>
                          <m:begChr m:val="{"/>
                          <m:endChr m:val="}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𝐴𝐼𝐶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080" y="1312069"/>
                <a:ext cx="4682984" cy="1246047"/>
              </a:xfrm>
              <a:prstGeom prst="rect">
                <a:avLst/>
              </a:prstGeom>
              <a:blipFill rotWithShape="0">
                <a:blip r:embed="rId4"/>
                <a:stretch>
                  <a:fillRect l="-1432" t="-2439" b="-34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/>
              <p:cNvSpPr txBox="1"/>
              <p:nvPr/>
            </p:nvSpPr>
            <p:spPr>
              <a:xfrm>
                <a:off x="6655018" y="3176370"/>
                <a:ext cx="4682984" cy="1876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/>
                  <a:t>Критерий </a:t>
                </a:r>
                <a:r>
                  <a:rPr lang="ru-RU" sz="2000" dirty="0"/>
                  <a:t>минимальной длины </a:t>
                </a:r>
                <a:r>
                  <a:rPr lang="ru-RU" sz="2000" dirty="0" smtClean="0"/>
                  <a:t>описания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 panose="02040503050406030204" pitchFamily="18" charset="0"/>
                        </a:rPr>
                        <m:t>𝑀𝐷𝐿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0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</a:rPr>
                        <m:t>𝑙𝑛𝐾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𝑙𝑛𝐾</m:t>
                      </m:r>
                    </m:oMath>
                  </m:oMathPara>
                </a14:m>
                <a:endParaRPr lang="ru-RU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ru-RU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𝑎𝑟𝑔𝑚𝑖𝑛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𝑀𝐷𝐿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018" y="3176370"/>
                <a:ext cx="4682984" cy="1876860"/>
              </a:xfrm>
              <a:prstGeom prst="rect">
                <a:avLst/>
              </a:prstGeom>
              <a:blipFill rotWithShape="0">
                <a:blip r:embed="rId5"/>
                <a:stretch>
                  <a:fillRect l="-1432" t="-1623" r="-1172" b="-25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724621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E1DCBD4-349A-45EC-B1EA-32AF2411F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10637837" y="5303838"/>
            <a:ext cx="2743200" cy="365125"/>
          </a:xfrm>
        </p:spPr>
        <p:txBody>
          <a:bodyPr/>
          <a:lstStyle/>
          <a:p>
            <a:fld id="{F431F0B2-C92E-435F-87D1-55CA97A22EA2}" type="slidenum">
              <a:rPr lang="ru-RU" sz="1400" smtClean="0">
                <a:solidFill>
                  <a:schemeClr val="tx1"/>
                </a:solidFill>
              </a:rPr>
              <a:pPr/>
              <a:t>7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1028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Метод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Бартлетта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Метод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Кейпона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965916" y="2964554"/>
                <a:ext cx="4919730" cy="1934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/>
                  <a:t>задача </a:t>
                </a:r>
                <a:r>
                  <a:rPr lang="ru-RU" sz="2000" dirty="0"/>
                  <a:t>максимизации выходной </a:t>
                </a:r>
                <a:r>
                  <a:rPr lang="ru-RU" sz="2000" dirty="0" smtClean="0"/>
                  <a:t>мощности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ru-RU" sz="20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p>
                              </m:s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func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ru-RU" sz="2000" b="0" i="1" dirty="0" smtClean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ru-RU" sz="2000" b="0" dirty="0" smtClean="0"/>
                  <a:t>=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ru-RU" sz="20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            </m:t>
                            </m:r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= </m:t>
                        </m:r>
                      </m:e>
                    </m:func>
                  </m:oMath>
                </a14:m>
                <a:r>
                  <a:rPr lang="ru-RU" sz="2000" dirty="0"/>
                  <a:t/>
                </a:r>
                <a:r>
                  <a:rPr lang="ru-RU" sz="2000" dirty="0" smtClean="0"/>
                  <a:t/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= </m:t>
                    </m:r>
                    <m:func>
                      <m:func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ru-RU" sz="20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ru-R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20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r>
                                          <a:rPr lang="ru-RU" sz="2000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sup>
                                    </m:sSup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+ </m:t>
                            </m:r>
                            <m:sSubSup>
                              <m:sSubSupPr>
                                <m:ctrlPr>
                                  <a:rPr lang="ru-RU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ru-RU" sz="2000" dirty="0"/>
              </a:p>
              <a:p>
                <a:endParaRPr lang="ru-RU" sz="2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16" y="2964554"/>
                <a:ext cx="4919730" cy="1934569"/>
              </a:xfrm>
              <a:prstGeom prst="rect">
                <a:avLst/>
              </a:prstGeom>
              <a:blipFill rotWithShape="0">
                <a:blip r:embed="rId2"/>
                <a:stretch>
                  <a:fillRect l="-1239" t="-1572" r="-3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Прямоугольник 10"/>
              <p:cNvSpPr/>
              <p:nvPr/>
            </p:nvSpPr>
            <p:spPr>
              <a:xfrm>
                <a:off x="965916" y="4592604"/>
                <a:ext cx="593571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1, </a:t>
                </a:r>
                <a:r>
                  <a:rPr lang="ru-RU" dirty="0"/>
                  <a:t>при выполнении </a:t>
                </a:r>
                <a:r>
                  <a:rPr lang="ru-RU" dirty="0" smtClean="0"/>
                  <a:t>указанной максимизации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16" y="4592604"/>
                <a:ext cx="5935718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Прямоугольник 11"/>
              <p:cNvSpPr/>
              <p:nvPr/>
            </p:nvSpPr>
            <p:spPr>
              <a:xfrm>
                <a:off x="889616" y="5020605"/>
                <a:ext cx="2774029" cy="6094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/>
                </a:r>
                <a:endParaRPr lang="ru-RU" dirty="0"/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616" y="5020605"/>
                <a:ext cx="2774029" cy="6094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Прямоугольник 12"/>
              <p:cNvSpPr/>
              <p:nvPr/>
            </p:nvSpPr>
            <p:spPr>
              <a:xfrm>
                <a:off x="965916" y="5590757"/>
                <a:ext cx="5365187" cy="937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ru-RU" sz="2000" i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000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num>
                      <m:den>
                        <m:d>
                          <m:dPr>
                            <m:begChr m:val=""/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000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den>
                    </m:f>
                  </m:oMath>
                </a14:m>
                <a:r>
                  <a:rPr lang="ru-RU" sz="2000" dirty="0" smtClean="0"/>
                  <a:t> - </a:t>
                </a:r>
                <a:r>
                  <a:rPr lang="ru-RU" sz="2000" dirty="0"/>
                  <a:t>п</a:t>
                </a:r>
                <a:r>
                  <a:rPr lang="ru-RU" sz="2000" dirty="0" smtClean="0"/>
                  <a:t>ространственный </a:t>
                </a:r>
                <a:r>
                  <a:rPr lang="ru-RU" sz="2000" dirty="0"/>
                  <a:t>спектр </a:t>
                </a:r>
                <a:endParaRPr lang="ru-RU" sz="2000" dirty="0" smtClean="0"/>
              </a:p>
              <a:p>
                <a:r>
                  <a:rPr lang="ru-RU" sz="2000" dirty="0" smtClean="0"/>
                  <a:t>сигнала </a:t>
                </a:r>
                <a:endParaRPr lang="ru-RU" sz="2000" dirty="0"/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16" y="5590757"/>
                <a:ext cx="5365187" cy="937116"/>
              </a:xfrm>
              <a:prstGeom prst="rect">
                <a:avLst/>
              </a:prstGeom>
              <a:blipFill rotWithShape="0">
                <a:blip r:embed="rId5"/>
                <a:stretch>
                  <a:fillRect l="-1135" r="-227" b="-103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Прямоугольник 13"/>
              <p:cNvSpPr/>
              <p:nvPr/>
            </p:nvSpPr>
            <p:spPr>
              <a:xfrm>
                <a:off x="6824811" y="2985325"/>
                <a:ext cx="5443489" cy="2972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ru-RU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lim>
                        </m:limLow>
                      </m:fName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/>
                </a: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</a:t>
                </a:r>
                <a:r>
                  <a:rPr lang="ru-RU" sz="2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оптимизационная задача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  <m:r>
                      <a:rPr lang="ru-RU" sz="2000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ru-RU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ru-RU" sz="2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</a:t>
                </a:r>
                <a:r>
                  <a:rPr lang="ru-RU" sz="2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ограничени</a:t>
                </a:r>
                <a:r>
                  <a:rPr lang="ru-RU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</a:t>
                </a:r>
              </a:p>
              <a:p>
                <a:endParaRPr lang="ru-RU" sz="20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𝑐𝑎𝑝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𝑐𝑎𝑝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p>
                        </m:sSup>
                        <m:r>
                          <a:rPr lang="ru-RU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ru-RU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/>
                </a:r>
                <a:r>
                  <a:rPr lang="ru-RU" dirty="0" smtClean="0"/>
                  <a:t>- </a:t>
                </a:r>
                <a:r>
                  <a:rPr lang="ru-RU" dirty="0"/>
                  <a:t>пространственный спектр </a:t>
                </a:r>
              </a:p>
              <a:p>
                <a:r>
                  <a:rPr lang="ru-RU" dirty="0"/>
                  <a:t>сигнала </a:t>
                </a:r>
              </a:p>
              <a:p>
                <a:endParaRPr lang="ru-RU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811" y="2985325"/>
                <a:ext cx="5443489" cy="2972032"/>
              </a:xfrm>
              <a:prstGeom prst="rect">
                <a:avLst/>
              </a:prstGeom>
              <a:blipFill rotWithShape="0">
                <a:blip r:embed="rId6"/>
                <a:stretch>
                  <a:fillRect l="-1008" t="-12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1760193" y="1104169"/>
                <a:ext cx="7886163" cy="1881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 </a:t>
                </a:r>
                <a:r>
                  <a:rPr lang="ru-RU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</a:t>
                </a:r>
                <a:r>
                  <a:rPr lang="en-US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/>
                </a:r>
                <a:r>
                  <a:rPr lang="ru-RU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весовой вектор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p>
                      <m:e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bSup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w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e>
                    </m:nary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линейная комбинация сигналов</a:t>
                </a: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ru-RU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nary>
                      <m:r>
                        <a:rPr lang="ru-RU" sz="2000" i="1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193" y="1104169"/>
                <a:ext cx="7886163" cy="1881156"/>
              </a:xfrm>
              <a:prstGeom prst="rect">
                <a:avLst/>
              </a:prstGeom>
              <a:blipFill rotWithShape="0">
                <a:blip r:embed="rId7"/>
                <a:stretch>
                  <a:fillRect t="-97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68751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ABE61E-CE0A-4C77-AFA2-ABCBB7E30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65" y="-374028"/>
            <a:ext cx="10863470" cy="1325563"/>
          </a:xfrm>
        </p:spPr>
        <p:txBody>
          <a:bodyPr/>
          <a:lstStyle/>
          <a:p>
            <a:pPr algn="ctr"/>
            <a:r>
              <a:rPr lang="ru-RU" dirty="0"/>
              <a:t>Результаты </a:t>
            </a:r>
            <a:r>
              <a:rPr lang="ru-RU" dirty="0" smtClean="0"/>
              <a:t>работы программы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6E7BD02-1FF0-46A7-826F-43640A2B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10656867" y="5303838"/>
            <a:ext cx="2743200" cy="365125"/>
          </a:xfrm>
        </p:spPr>
        <p:txBody>
          <a:bodyPr/>
          <a:lstStyle/>
          <a:p>
            <a:fld id="{F431F0B2-C92E-435F-87D1-55CA97A22EA2}" type="slidenum">
              <a:rPr lang="ru-RU" sz="1400" smtClean="0">
                <a:solidFill>
                  <a:schemeClr val="tx1"/>
                </a:solidFill>
              </a:rPr>
              <a:pPr/>
              <a:t>8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64557" t="55968" r="9440" b="7815"/>
          <a:stretch/>
        </p:blipFill>
        <p:spPr bwMode="auto">
          <a:xfrm>
            <a:off x="81819" y="1835372"/>
            <a:ext cx="3781139" cy="3297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Прямоугольник 2"/>
              <p:cNvSpPr/>
              <p:nvPr/>
            </p:nvSpPr>
            <p:spPr>
              <a:xfrm>
                <a:off x="-55219" y="5133347"/>
                <a:ext cx="4275786" cy="1167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spcAft>
                    <a:spcPts val="600"/>
                  </a:spcAft>
                </a:pPr>
                <a:r>
                  <a:rPr lang="ru-RU" sz="16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Рис.1 Алгоритм </a:t>
                </a:r>
                <a:r>
                  <a:rPr lang="en-US" sz="16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MUSIC </a:t>
                </a:r>
                <a:r>
                  <a:rPr lang="ru-RU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для оцененного и произвольного количества </a:t>
                </a:r>
                <a:r>
                  <a:rPr lang="ru-RU" sz="16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источников сигнала</a:t>
                </a:r>
                <a:r>
                  <a:rPr lang="en-US" sz="16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</a:p>
              <a:p>
                <a:pPr lvl="0" algn="ctr">
                  <a:spcAft>
                    <a:spcPts val="600"/>
                  </a:spcAft>
                </a:pPr>
                <a:r>
                  <a:rPr lang="en-US" sz="16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16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100</a:t>
                </a:r>
                <a:r>
                  <a:rPr lang="ru-RU" sz="16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2, </a:t>
                </a:r>
                <a:r>
                  <a:rPr lang="en-US" sz="16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16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30</a:t>
                </a:r>
                <a:endPara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219" y="5133347"/>
                <a:ext cx="4275786" cy="1167435"/>
              </a:xfrm>
              <a:prstGeom prst="rect">
                <a:avLst/>
              </a:prstGeom>
              <a:blipFill rotWithShape="0">
                <a:blip r:embed="rId3"/>
                <a:stretch>
                  <a:fillRect t="-1563" b="-57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/>
          <p:cNvPicPr/>
          <p:nvPr/>
        </p:nvPicPr>
        <p:blipFill rotWithShape="1">
          <a:blip r:embed="rId4"/>
          <a:srcRect l="64441" t="50266" r="8620" b="13793"/>
          <a:stretch/>
        </p:blipFill>
        <p:spPr bwMode="auto">
          <a:xfrm>
            <a:off x="4005329" y="667937"/>
            <a:ext cx="3992188" cy="3297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Прямоугольник 4"/>
              <p:cNvSpPr/>
              <p:nvPr/>
            </p:nvSpPr>
            <p:spPr>
              <a:xfrm>
                <a:off x="4291751" y="3965912"/>
                <a:ext cx="3561713" cy="1167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spcAft>
                    <a:spcPts val="600"/>
                  </a:spcAft>
                </a:pPr>
                <a:r>
                  <a:rPr lang="ru-RU" sz="16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Рис.2 </a:t>
                </a:r>
                <a:r>
                  <a:rPr lang="en-US" sz="16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MUSIC </a:t>
                </a:r>
                <a:r>
                  <a:rPr lang="ru-RU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для оцененного и произвольного количества источников сигнала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endParaRPr lang="en-US" sz="16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ctr">
                  <a:spcAft>
                    <a:spcPts val="600"/>
                  </a:spcAft>
                </a:pPr>
                <a:r>
                  <a:rPr lang="en-US" sz="16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 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16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100</a:t>
                </a:r>
                <a:r>
                  <a:rPr lang="ru-RU" sz="16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16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2, </a:t>
                </a:r>
                <a:r>
                  <a:rPr lang="en-US" sz="1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30</a:t>
                </a:r>
                <a:endParaRPr lang="ru-RU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751" y="3965912"/>
                <a:ext cx="3561713" cy="1167435"/>
              </a:xfrm>
              <a:prstGeom prst="rect">
                <a:avLst/>
              </a:prstGeom>
              <a:blipFill rotWithShape="0">
                <a:blip r:embed="rId5"/>
                <a:stretch>
                  <a:fillRect t="-1571" r="-1884" b="-62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Прямоугольник 8"/>
              <p:cNvSpPr/>
              <p:nvPr/>
            </p:nvSpPr>
            <p:spPr>
              <a:xfrm>
                <a:off x="7997517" y="5155764"/>
                <a:ext cx="4396427" cy="6612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spcAft>
                    <a:spcPts val="600"/>
                  </a:spcAft>
                </a:pPr>
                <a:r>
                  <a:rPr lang="ru-RU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Рис.3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MUSIC</a:t>
                </a:r>
                <a:r>
                  <a:rPr lang="ru-RU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и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DML </a:t>
                </a:r>
                <a:r>
                  <a:rPr lang="ru-RU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для больших помех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</a:t>
                </a:r>
                <a:r>
                  <a:rPr lang="ru-RU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00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2, </a:t>
                </a:r>
                <a:r>
                  <a:rPr lang="en-US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30</a:t>
                </a:r>
                <a:endParaRPr lang="ru-RU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517" y="5155764"/>
                <a:ext cx="4396427" cy="661271"/>
              </a:xfrm>
              <a:prstGeom prst="rect">
                <a:avLst/>
              </a:prstGeom>
              <a:blipFill rotWithShape="0">
                <a:blip r:embed="rId6"/>
                <a:stretch>
                  <a:fillRect t="-5556" b="-14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/>
          <a:srcRect l="64437" t="45986" r="7042" b="18336"/>
          <a:stretch/>
        </p:blipFill>
        <p:spPr>
          <a:xfrm>
            <a:off x="8027847" y="2316924"/>
            <a:ext cx="4224634" cy="281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6735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406118-B163-48B7-8E30-A514332F2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97" y="-252413"/>
            <a:ext cx="10808805" cy="1325563"/>
          </a:xfrm>
        </p:spPr>
        <p:txBody>
          <a:bodyPr/>
          <a:lstStyle/>
          <a:p>
            <a:pPr algn="ctr"/>
            <a:r>
              <a:rPr lang="ru-RU" dirty="0"/>
              <a:t>Результаты работы программы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EE18D07-0B9B-4536-A695-7FAFB11C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10637837" y="5303838"/>
            <a:ext cx="2743200" cy="365125"/>
          </a:xfrm>
        </p:spPr>
        <p:txBody>
          <a:bodyPr/>
          <a:lstStyle/>
          <a:p>
            <a:fld id="{F431F0B2-C92E-435F-87D1-55CA97A22EA2}" type="slidenum">
              <a:rPr lang="ru-RU" sz="1400" smtClean="0">
                <a:solidFill>
                  <a:schemeClr val="tx1"/>
                </a:solidFill>
              </a:rPr>
              <a:pPr/>
              <a:t>9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 rotWithShape="1">
          <a:blip r:embed="rId2"/>
          <a:srcRect l="69481" t="52959" r="1540" b="9042"/>
          <a:stretch/>
        </p:blipFill>
        <p:spPr bwMode="auto">
          <a:xfrm>
            <a:off x="790117" y="638934"/>
            <a:ext cx="4171253" cy="27166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3"/>
          <a:srcRect l="69276" t="56814" r="2663" b="8826"/>
          <a:stretch/>
        </p:blipFill>
        <p:spPr bwMode="auto">
          <a:xfrm>
            <a:off x="691597" y="3314949"/>
            <a:ext cx="4096075" cy="2573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l="68794" t="54463" r="2983" b="7924"/>
          <a:stretch/>
        </p:blipFill>
        <p:spPr bwMode="auto">
          <a:xfrm>
            <a:off x="6953087" y="3168203"/>
            <a:ext cx="4392650" cy="28992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/>
          <a:srcRect l="68794" t="54464" r="2807" b="9327"/>
          <a:stretch/>
        </p:blipFill>
        <p:spPr bwMode="auto">
          <a:xfrm>
            <a:off x="6953086" y="808588"/>
            <a:ext cx="4271506" cy="26369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Прямоугольник 2"/>
              <p:cNvSpPr/>
              <p:nvPr/>
            </p:nvSpPr>
            <p:spPr>
              <a:xfrm>
                <a:off x="482675" y="5728987"/>
                <a:ext cx="4786135" cy="1015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spcAft>
                    <a:spcPts val="600"/>
                  </a:spcAft>
                </a:pPr>
                <a:r>
                  <a:rPr lang="ru-RU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Рис.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ru-RU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Алгоритм </a:t>
                </a:r>
                <a:r>
                  <a:rPr lang="en-US" dirty="0"/>
                  <a:t>DML</a:t>
                </a:r>
                <a:r>
                  <a:rPr lang="ru-RU" dirty="0"/>
                  <a:t>, </a:t>
                </a:r>
                <a:r>
                  <a:rPr lang="ru-RU" dirty="0" smtClean="0"/>
                  <a:t>при</a:t>
                </a:r>
                <a:r>
                  <a:rPr lang="en-US" dirty="0" smtClean="0"/>
                  <a:t/>
                </a:r>
                <a:r>
                  <a:rPr lang="ru-RU" dirty="0" smtClean="0"/>
                  <a:t>верной и неверной </a:t>
                </a:r>
                <a:r>
                  <a:rPr lang="ru-RU" dirty="0"/>
                  <a:t>оценке количества </a:t>
                </a:r>
                <a:r>
                  <a:rPr lang="ru-RU" dirty="0" smtClean="0"/>
                  <a:t>источников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ctr">
                  <a:spcAft>
                    <a:spcPts val="600"/>
                  </a:spcAft>
                </a:pPr>
                <a:r>
                  <a:rPr lang="en-US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100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2, </a:t>
                </a:r>
                <a:r>
                  <a:rPr lang="en-US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30</a:t>
                </a:r>
                <a:endParaRPr lang="ru-RU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75" y="5728987"/>
                <a:ext cx="4786135" cy="1015214"/>
              </a:xfrm>
              <a:prstGeom prst="rect">
                <a:avLst/>
              </a:prstGeom>
              <a:blipFill rotWithShape="0">
                <a:blip r:embed="rId6"/>
                <a:stretch>
                  <a:fillRect t="-4217" r="-510" b="-90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6075928" y="610247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Рис.5 Сравнение алгоритма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MUSIC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алгоритмами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Бартлетта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Кейпона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1359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2773</TotalTime>
  <Words>295</Words>
  <Application>Microsoft Office PowerPoint</Application>
  <PresentationFormat>Произвольный</PresentationFormat>
  <Paragraphs>87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Магистерская диссертация на тему:</vt:lpstr>
      <vt:lpstr>Разработка алгоритмов пространственной обработки сигналов</vt:lpstr>
      <vt:lpstr>Модель сигнала</vt:lpstr>
      <vt:lpstr> MUltiple SIgnal Classification (MUSIC)</vt:lpstr>
      <vt:lpstr>Детерминированное максимальное правдоподобие</vt:lpstr>
      <vt:lpstr>Оценка количества источников</vt:lpstr>
      <vt:lpstr>   Метод Бартлетта               Метод Кейпона</vt:lpstr>
      <vt:lpstr>Результаты работы программы</vt:lpstr>
      <vt:lpstr>Результаты работы программы</vt:lpstr>
      <vt:lpstr>Результаты работы программы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Выпускная квалификационная работа (магистерская диссертация) на тему:</dc:title>
  <dc:creator>Dmitriy Limonov</dc:creator>
  <cp:lastModifiedBy>virtual</cp:lastModifiedBy>
  <cp:revision>102</cp:revision>
  <dcterms:created xsi:type="dcterms:W3CDTF">2018-05-29T12:57:06Z</dcterms:created>
  <dcterms:modified xsi:type="dcterms:W3CDTF">2020-09-24T10:44:54Z</dcterms:modified>
</cp:coreProperties>
</file>